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bin" ContentType="application/vnd.openxmlformats-officedocument.oleObject"/>
  <Default Extension="png" ContentType="image/png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5377" r:id="rId1"/>
    <p:sldMasterId id="2147483693" r:id="rId2"/>
    <p:sldMasterId id="2147485670" r:id="rId3"/>
  </p:sldMasterIdLst>
  <p:notesMasterIdLst>
    <p:notesMasterId r:id="rId15"/>
  </p:notesMasterIdLst>
  <p:handoutMasterIdLst>
    <p:handoutMasterId r:id="rId16"/>
  </p:handoutMasterIdLst>
  <p:sldIdLst>
    <p:sldId id="3078" r:id="rId4"/>
    <p:sldId id="3080" r:id="rId5"/>
    <p:sldId id="3111" r:id="rId6"/>
    <p:sldId id="3114" r:id="rId7"/>
    <p:sldId id="3115" r:id="rId8"/>
    <p:sldId id="3117" r:id="rId9"/>
    <p:sldId id="3116" r:id="rId10"/>
    <p:sldId id="3118" r:id="rId11"/>
    <p:sldId id="3119" r:id="rId12"/>
    <p:sldId id="3120" r:id="rId13"/>
    <p:sldId id="3121" r:id="rId14"/>
  </p:sldIdLst>
  <p:sldSz cx="6858000" cy="9906000" type="A4"/>
  <p:notesSz cx="6808788" cy="9940925"/>
  <p:custDataLst>
    <p:tags r:id="rId17"/>
  </p:custDataLst>
  <p:defaultTextStyle>
    <a:defPPr>
      <a:defRPr lang="en-US"/>
    </a:defPPr>
    <a:lvl1pPr marL="0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1pPr>
    <a:lvl2pPr marL="287316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2pPr>
    <a:lvl3pPr marL="574631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3pPr>
    <a:lvl4pPr marL="861948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4pPr>
    <a:lvl5pPr marL="1149263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5pPr>
    <a:lvl6pPr marL="1436578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6pPr>
    <a:lvl7pPr marL="1723894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7pPr>
    <a:lvl8pPr marL="2011210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8pPr>
    <a:lvl9pPr marL="2298526" algn="l" defTabSz="287316" rtl="0" eaLnBrk="1" latinLnBrk="0" hangingPunct="1">
      <a:defRPr sz="113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6C44102A-B5DE-47CF-AF73-8DBAEF91B132}">
          <p14:sldIdLst>
            <p14:sldId id="3078"/>
            <p14:sldId id="3132"/>
            <p14:sldId id="3079"/>
            <p14:sldId id="3080"/>
            <p14:sldId id="3081"/>
            <p14:sldId id="3082"/>
            <p14:sldId id="3083"/>
            <p14:sldId id="3084"/>
            <p14:sldId id="3117"/>
            <p14:sldId id="3091"/>
            <p14:sldId id="3093"/>
            <p14:sldId id="3123"/>
            <p14:sldId id="3122"/>
            <p14:sldId id="3097"/>
            <p14:sldId id="3035"/>
            <p14:sldId id="3098"/>
            <p14:sldId id="3099"/>
            <p14:sldId id="3100"/>
            <p14:sldId id="3101"/>
            <p14:sldId id="3102"/>
            <p14:sldId id="3103"/>
            <p14:sldId id="3045"/>
            <p14:sldId id="3104"/>
            <p14:sldId id="3105"/>
            <p14:sldId id="3106"/>
            <p14:sldId id="3107"/>
            <p14:sldId id="3124"/>
            <p14:sldId id="3125"/>
            <p14:sldId id="3108"/>
            <p14:sldId id="3109"/>
            <p14:sldId id="3110"/>
            <p14:sldId id="3111"/>
            <p14:sldId id="3112"/>
            <p14:sldId id="3113"/>
            <p14:sldId id="3114"/>
            <p14:sldId id="3115"/>
            <p14:sldId id="3116"/>
            <p14:sldId id="3126"/>
            <p14:sldId id="3130"/>
            <p14:sldId id="312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603" userDrawn="1">
          <p15:clr>
            <a:srgbClr val="A4A3A4"/>
          </p15:clr>
        </p15:guide>
        <p15:guide id="2" pos="146" userDrawn="1">
          <p15:clr>
            <a:srgbClr val="A4A3A4"/>
          </p15:clr>
        </p15:guide>
        <p15:guide id="3" pos="4156" userDrawn="1">
          <p15:clr>
            <a:srgbClr val="A4A3A4"/>
          </p15:clr>
        </p15:guide>
        <p15:guide id="4" orient="horz" pos="6003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27A299-1BD0-3981-E11F-59BF0936E306}" name="Забкрая Минфин" initials="ЗМ" userId="Anonymous_Забкрая Минфин" providerId="None"/>
  <p188:author id="{6660AC9A-0983-3858-0885-7E0B81D550FB}" name="Забкрая Минфин" initials="ЗМ" userId="993fe74c2621cca8" providerId="Windows Live"/>
  <p188:author id="{B587549E-5F8F-6674-8F4D-487C706F4137}" name="Гость" initials="Го" userId="Anonymous_Гость" providerId="None"/>
  <p188:author id="{75AA26C9-905B-4A9C-3138-4F29B9B6B25A}" name="Гость" initials="Го" userId="Гость" providerId="Windows Live"/>
  <p188:author id="{2F1693DB-5B69-F4FB-C52F-9794010494CB}" name="plyaskin semen" initials="ps" userId="e3a932e0dc448f33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 Ak" initials="IA" lastIdx="1" clrIdx="0"/>
  <p:cmAuthor id="2" name="Гость" initials="Го" lastIdx="212" clrIdx="1"/>
  <p:cmAuthor id="3" name="Забкрая Минфин" initials="ЗМ" lastIdx="6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5628D"/>
    <a:srgbClr val="E2AC00"/>
    <a:srgbClr val="EFF2F7"/>
    <a:srgbClr val="8EA5C8"/>
    <a:srgbClr val="C3CFE1"/>
    <a:srgbClr val="D8E0EC"/>
    <a:srgbClr val="4C6C9C"/>
    <a:srgbClr val="BCCADE"/>
    <a:srgbClr val="364D6E"/>
    <a:srgbClr val="FFBBB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60" autoAdjust="0"/>
    <p:restoredTop sz="96429" autoAdjust="0"/>
  </p:normalViewPr>
  <p:slideViewPr>
    <p:cSldViewPr snapToGrid="0">
      <p:cViewPr varScale="1">
        <p:scale>
          <a:sx n="72" d="100"/>
          <a:sy n="72" d="100"/>
        </p:scale>
        <p:origin x="-2652" y="-102"/>
      </p:cViewPr>
      <p:guideLst>
        <p:guide orient="horz" pos="603"/>
        <p:guide orient="horz" pos="6003"/>
        <p:guide pos="146"/>
        <p:guide pos="41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-3822" y="-876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3" Type="http://schemas.microsoft.com/office/2018/10/relationships/authors" Target="authors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51218" cy="497523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5987" y="2"/>
            <a:ext cx="2951218" cy="497523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8B53A73F-77CA-4DD9-BDCA-5FC199F62CE6}" type="datetimeFigureOut">
              <a:rPr lang="ru-RU" smtClean="0"/>
              <a:pPr/>
              <a:t>13.11.2024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441816"/>
            <a:ext cx="2951218" cy="497523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5987" y="9441816"/>
            <a:ext cx="2951218" cy="497523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F590CC48-C5DF-44CD-A9DC-3A9C9726BF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61643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8"/>
            <a:ext cx="2950473" cy="498771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47" y="8"/>
            <a:ext cx="2950473" cy="498771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CFB7FEED-C190-4810-913F-7438EE41104D}" type="datetimeFigureOut">
              <a:rPr lang="en-GB" smtClean="0"/>
              <a:pPr/>
              <a:t>13/11/2024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1244600"/>
            <a:ext cx="231933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84076"/>
            <a:ext cx="5447030" cy="3914239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442161"/>
            <a:ext cx="2950473" cy="49877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47" y="9442161"/>
            <a:ext cx="2950473" cy="49877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CAFDC95A-E73C-4092-8ABF-AE007264C1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01698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1pPr>
    <a:lvl2pPr marL="402242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2pPr>
    <a:lvl3pPr marL="804484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3pPr>
    <a:lvl4pPr marL="1206726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4pPr>
    <a:lvl5pPr marL="1608968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5pPr>
    <a:lvl6pPr marL="2011210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6pPr>
    <a:lvl7pPr marL="2413452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7pPr>
    <a:lvl8pPr marL="2815694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8pPr>
    <a:lvl9pPr marL="3217936" algn="l" defTabSz="804484" rtl="0" eaLnBrk="1" latinLnBrk="0" hangingPunct="1">
      <a:defRPr sz="106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/>
              <a:pPr/>
              <a:t>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217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0F7C4-4EF2-40B8-903E-7BEA78B0C1DC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028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22"/>
          <p:cNvSpPr>
            <a:spLocks noGrp="1"/>
          </p:cNvSpPr>
          <p:nvPr>
            <p:ph type="sldNum" sz="quarter" idx="10"/>
          </p:nvPr>
        </p:nvSpPr>
        <p:spPr>
          <a:xfrm>
            <a:off x="6237314" y="9458755"/>
            <a:ext cx="545804" cy="376492"/>
          </a:xfrm>
        </p:spPr>
        <p:txBody>
          <a:bodyPr/>
          <a:lstStyle>
            <a:lvl1pPr>
              <a:defRPr sz="638"/>
            </a:lvl1pPr>
          </a:lstStyle>
          <a:p>
            <a:pPr>
              <a:defRPr/>
            </a:pPr>
            <a:fld id="{DAA57EE9-0CA4-49C3-8275-90CBC9F62225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414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="" xmlns:a16="http://schemas.microsoft.com/office/drawing/2014/main" id="{2C72BD76-BA37-4C78-98B4-94AEB52151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02422129"/>
              </p:ext>
            </p:extLst>
          </p:nvPr>
        </p:nvGraphicFramePr>
        <p:xfrm>
          <a:off x="853" y="1647"/>
          <a:ext cx="851" cy="1640"/>
        </p:xfrm>
        <a:graphic>
          <a:graphicData uri="http://schemas.openxmlformats.org/presentationml/2006/ole">
            <p:oleObj spid="_x0000_s2379" name="Слайд think-cell" r:id="rId3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4258" y="141373"/>
            <a:ext cx="5454266" cy="1141818"/>
          </a:xfrm>
        </p:spPr>
        <p:txBody>
          <a:bodyPr vert="horz">
            <a:normAutofit/>
          </a:bodyPr>
          <a:lstStyle>
            <a:lvl1pPr>
              <a:defRPr sz="975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Заголовок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256" y="1802220"/>
            <a:ext cx="6289499" cy="7465590"/>
          </a:xfrm>
          <a:prstGeom prst="rect">
            <a:avLst/>
          </a:prstGeom>
        </p:spPr>
        <p:txBody>
          <a:bodyPr>
            <a:normAutofit/>
          </a:bodyPr>
          <a:lstStyle>
            <a:lvl1pPr marL="90085" indent="-90085">
              <a:buClr>
                <a:srgbClr val="830051"/>
              </a:buClr>
              <a:defRPr sz="73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731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731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731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731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267813"/>
            <a:ext cx="1543050" cy="52740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5" y="9267813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1536" y="9327396"/>
            <a:ext cx="353909" cy="408236"/>
          </a:xfrm>
        </p:spPr>
        <p:txBody>
          <a:bodyPr/>
          <a:lstStyle/>
          <a:p>
            <a:fld id="{6748A8BB-B201-495E-AE28-3EB55DFDA6C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295818" y="1333143"/>
            <a:ext cx="6389625" cy="0"/>
          </a:xfrm>
          <a:prstGeom prst="line">
            <a:avLst/>
          </a:prstGeom>
          <a:ln>
            <a:solidFill>
              <a:srgbClr val="8300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274217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9693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0267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3.v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3.bin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4.v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4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="" xmlns:a16="http://schemas.microsoft.com/office/drawing/2014/main" id="{0148E1BC-6FF5-B1CF-46DA-5FE20C4E0EF0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4172820425"/>
              </p:ext>
            </p:extLst>
          </p:nvPr>
        </p:nvGraphicFramePr>
        <p:xfrm>
          <a:off x="638" y="1639"/>
          <a:ext cx="638" cy="1638"/>
        </p:xfrm>
        <a:graphic>
          <a:graphicData uri="http://schemas.openxmlformats.org/presentationml/2006/ole">
            <p:oleObj spid="_x0000_s1358" name="Слайд think-cell" r:id="rId7" imgW="360" imgH="36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 bwMode="invGray">
          <a:xfrm>
            <a:off x="6813950" y="-2292"/>
            <a:ext cx="42863" cy="89658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1" tIns="20896" rIns="41791" bIns="20896" anchor="ctr"/>
          <a:lstStyle/>
          <a:p>
            <a:pPr algn="ctr"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6782994" y="-2292"/>
            <a:ext cx="21431" cy="89658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1" tIns="20896" rIns="41791" bIns="20896" anchor="ctr"/>
          <a:lstStyle/>
          <a:p>
            <a:pPr algn="ctr"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6768706" y="-2292"/>
            <a:ext cx="7144" cy="896585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1" tIns="20896" rIns="41791" bIns="20896" anchor="ctr"/>
          <a:lstStyle/>
          <a:p>
            <a:pPr algn="ctr"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6732986" y="-2292"/>
            <a:ext cx="19050" cy="896585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1" tIns="20896" rIns="41791" bIns="20896" anchor="ctr"/>
          <a:lstStyle/>
          <a:p>
            <a:pPr algn="ctr"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6686555" y="6"/>
            <a:ext cx="41672" cy="84613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1" tIns="20896" rIns="41791" bIns="20896" anchor="ctr"/>
          <a:lstStyle/>
          <a:p>
            <a:pPr algn="ctr"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6656787" y="6"/>
            <a:ext cx="4763" cy="84613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91" tIns="20896" rIns="41791" bIns="20896" anchor="ctr"/>
          <a:lstStyle/>
          <a:p>
            <a:pPr algn="ctr"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006" y="5"/>
            <a:ext cx="347663" cy="548041"/>
          </a:xfrm>
          <a:prstGeom prst="rect">
            <a:avLst/>
          </a:prstGeom>
        </p:spPr>
        <p:txBody>
          <a:bodyPr wrap="none" lIns="41791" tIns="20896" rIns="41791" bIns="20896">
            <a:normAutofit/>
          </a:bodyPr>
          <a:lstStyle/>
          <a:p>
            <a:pPr defTabSz="417956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16">
              <a:solidFill>
                <a:srgbClr val="000000"/>
              </a:solidFill>
            </a:endParaRPr>
          </a:p>
        </p:txBody>
      </p:sp>
      <p:sp>
        <p:nvSpPr>
          <p:cNvPr id="1037" name="Заголовок 21"/>
          <p:cNvSpPr>
            <a:spLocks noGrp="1"/>
          </p:cNvSpPr>
          <p:nvPr>
            <p:ph type="title"/>
          </p:nvPr>
        </p:nvSpPr>
        <p:spPr bwMode="auto">
          <a:xfrm>
            <a:off x="196450" y="200148"/>
            <a:ext cx="5710864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8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237314" y="9529512"/>
            <a:ext cx="545804" cy="376492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r">
              <a:defRPr sz="555" b="0">
                <a:solidFill>
                  <a:schemeClr val="tx1"/>
                </a:solidFill>
                <a:latin typeface="+mn-lt"/>
              </a:defRPr>
            </a:lvl1pPr>
          </a:lstStyle>
          <a:p>
            <a:pPr defTabSz="417956" fontAlgn="base">
              <a:spcBef>
                <a:spcPct val="0"/>
              </a:spcBef>
              <a:spcAft>
                <a:spcPct val="0"/>
              </a:spcAft>
              <a:defRPr/>
            </a:pPr>
            <a:fld id="{90E909B7-EE4B-4FE9-A7E0-BDDDF935EA0C}" type="slidenum">
              <a:rPr lang="ru-RU" smtClean="0">
                <a:solidFill>
                  <a:prstClr val="black"/>
                </a:solidFill>
              </a:rPr>
              <a:pPr defTabSz="41795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 flipV="1">
            <a:off x="142542" y="846144"/>
            <a:ext cx="6671408" cy="0"/>
          </a:xfrm>
          <a:prstGeom prst="line">
            <a:avLst/>
          </a:prstGeom>
          <a:noFill/>
          <a:ln w="12700" cap="flat" cmpd="tri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76200" dir="18900000" sy="23000" kx="-1200000" algn="bl" rotWithShape="0">
              <a:schemeClr val="tx1">
                <a:alpha val="20000"/>
              </a:schemeClr>
            </a:outerShdw>
          </a:effectLst>
        </p:spPr>
      </p:cxnSp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926" y="188811"/>
            <a:ext cx="552879" cy="6573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6210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78" r:id="rId1"/>
    <p:sldLayoutId id="2147485380" r:id="rId2"/>
    <p:sldLayoutId id="2147485381" r:id="rId3"/>
    <p:sldLayoutId id="2147485669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914" b="1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5pPr>
      <a:lvl6pPr marL="208974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6pPr>
      <a:lvl7pPr marL="417945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7pPr>
      <a:lvl8pPr marL="626918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8pPr>
      <a:lvl9pPr marL="835891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9pPr>
    </p:titleStyle>
    <p:bodyStyle>
      <a:lvl1pPr marL="166888" indent="-116822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1273">
          <a:solidFill>
            <a:schemeClr val="tx1"/>
          </a:solidFill>
          <a:latin typeface="+mn-lt"/>
          <a:ea typeface="+mn-ea"/>
          <a:cs typeface="+mn-cs"/>
        </a:defRPr>
      </a:lvl1pPr>
      <a:lvl2pPr marL="300398" indent="-112468" algn="l" rtl="0" eaLnBrk="1" fontAlgn="base" hangingPunct="1">
        <a:spcBef>
          <a:spcPts val="137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1175">
          <a:solidFill>
            <a:schemeClr val="accent2"/>
          </a:solidFill>
          <a:latin typeface="+mn-lt"/>
        </a:defRPr>
      </a:lvl2pPr>
      <a:lvl3pPr marL="421574" indent="-100133" algn="l" rtl="0" eaLnBrk="1" fontAlgn="base" hangingPunct="1">
        <a:spcBef>
          <a:spcPts val="13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110">
          <a:solidFill>
            <a:schemeClr val="accent1"/>
          </a:solidFill>
          <a:latin typeface="+mn-lt"/>
        </a:defRPr>
      </a:lvl3pPr>
      <a:lvl4pPr marL="539121" indent="-91426" algn="l" rtl="0" eaLnBrk="1" fontAlgn="base" hangingPunct="1">
        <a:spcBef>
          <a:spcPts val="13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012">
          <a:solidFill>
            <a:schemeClr val="accent1"/>
          </a:solidFill>
          <a:latin typeface="+mn-lt"/>
        </a:defRPr>
      </a:lvl4pPr>
      <a:lvl5pPr marL="634900" indent="-8344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5pPr>
      <a:lvl6pPr marL="843873" indent="-8344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6pPr>
      <a:lvl7pPr marL="1052845" indent="-8344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7pPr>
      <a:lvl8pPr marL="1261819" indent="-8344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8pPr>
      <a:lvl9pPr marL="1470790" indent="-8344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9pPr>
    </p:bodyStyle>
    <p:otherStyle>
      <a:defPPr>
        <a:defRPr lang="ru-RU"/>
      </a:defPPr>
      <a:lvl1pPr marL="0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1pPr>
      <a:lvl2pPr marL="208974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2pPr>
      <a:lvl3pPr marL="417945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626918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835891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044864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253836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462809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671782" algn="l" defTabSz="41794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>
            <a:extLst>
              <a:ext uri="{FF2B5EF4-FFF2-40B4-BE49-F238E27FC236}">
                <a16:creationId xmlns="" xmlns:a16="http://schemas.microsoft.com/office/drawing/2014/main" id="{F0B5535E-41FD-E32C-2FF2-8B4BA15E2E1F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1521230012"/>
              </p:ext>
            </p:extLst>
          </p:nvPr>
        </p:nvGraphicFramePr>
        <p:xfrm>
          <a:off x="638" y="1639"/>
          <a:ext cx="638" cy="1638"/>
        </p:xfrm>
        <a:graphic>
          <a:graphicData uri="http://schemas.openxmlformats.org/presentationml/2006/ole">
            <p:oleObj spid="_x0000_s3403" name="Слайд think-cell" r:id="rId4" imgW="360" imgH="36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 bwMode="invGray">
          <a:xfrm>
            <a:off x="6813950" y="-2291"/>
            <a:ext cx="42863" cy="89658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6782995" y="-2291"/>
            <a:ext cx="21431" cy="89658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6768708" y="-2291"/>
            <a:ext cx="7144" cy="896585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6732986" y="-2291"/>
            <a:ext cx="19050" cy="896585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6686555" y="8"/>
            <a:ext cx="41672" cy="84613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6656788" y="8"/>
            <a:ext cx="4763" cy="84613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006" y="5"/>
            <a:ext cx="347663" cy="548041"/>
          </a:xfrm>
          <a:prstGeom prst="rect">
            <a:avLst/>
          </a:prstGeom>
        </p:spPr>
        <p:txBody>
          <a:bodyPr wrap="none" lIns="41786" tIns="20893" rIns="41786" bIns="20893">
            <a:normAutofit/>
          </a:bodyPr>
          <a:lstStyle/>
          <a:p>
            <a:pPr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16">
              <a:solidFill>
                <a:srgbClr val="0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96CFF91D-886B-4712-8AAF-F6CB13326060}"/>
              </a:ext>
            </a:extLst>
          </p:cNvPr>
          <p:cNvSpPr/>
          <p:nvPr userDrawn="1"/>
        </p:nvSpPr>
        <p:spPr bwMode="auto">
          <a:xfrm>
            <a:off x="383060" y="1651312"/>
            <a:ext cx="6091882" cy="55372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3068" tIns="26534" rIns="53068" bIns="26534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307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25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МИНИСТЕРСТВО ФИНАНСОВ </a:t>
            </a:r>
            <a:endParaRPr kumimoji="0" lang="en-US" sz="1625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ctr" defTabSz="53071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25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ЗАБАЙКАЛЬСКОГО КРАЯ</a:t>
            </a:r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502" y="274025"/>
            <a:ext cx="1072998" cy="12757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2280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914" b="1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5pPr>
      <a:lvl6pPr marL="208948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6pPr>
      <a:lvl7pPr marL="417895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7pPr>
      <a:lvl8pPr marL="626843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8pPr>
      <a:lvl9pPr marL="835791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9pPr>
    </p:titleStyle>
    <p:bodyStyle>
      <a:lvl1pPr marL="166867" indent="-116808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1273">
          <a:solidFill>
            <a:schemeClr val="tx1"/>
          </a:solidFill>
          <a:latin typeface="+mn-lt"/>
          <a:ea typeface="+mn-ea"/>
          <a:cs typeface="+mn-cs"/>
        </a:defRPr>
      </a:lvl1pPr>
      <a:lvl2pPr marL="300363" indent="-112455" algn="l" rtl="0" eaLnBrk="1" fontAlgn="base" hangingPunct="1">
        <a:spcBef>
          <a:spcPts val="137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1175">
          <a:solidFill>
            <a:schemeClr val="accent2"/>
          </a:solidFill>
          <a:latin typeface="+mn-lt"/>
        </a:defRPr>
      </a:lvl2pPr>
      <a:lvl3pPr marL="421523" indent="-100120" algn="l" rtl="0" eaLnBrk="1" fontAlgn="base" hangingPunct="1">
        <a:spcBef>
          <a:spcPts val="13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110">
          <a:solidFill>
            <a:schemeClr val="accent1"/>
          </a:solidFill>
          <a:latin typeface="+mn-lt"/>
        </a:defRPr>
      </a:lvl3pPr>
      <a:lvl4pPr marL="539058" indent="-91415" algn="l" rtl="0" eaLnBrk="1" fontAlgn="base" hangingPunct="1">
        <a:spcBef>
          <a:spcPts val="13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012">
          <a:solidFill>
            <a:schemeClr val="accent1"/>
          </a:solidFill>
          <a:latin typeface="+mn-lt"/>
        </a:defRPr>
      </a:lvl4pPr>
      <a:lvl5pPr marL="634824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5pPr>
      <a:lvl6pPr marL="843772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6pPr>
      <a:lvl7pPr marL="1052720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7pPr>
      <a:lvl8pPr marL="1261667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8pPr>
      <a:lvl9pPr marL="1470614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9pPr>
    </p:bodyStyle>
    <p:otherStyle>
      <a:defPPr>
        <a:defRPr lang="ru-RU"/>
      </a:defPPr>
      <a:lvl1pPr marL="0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1pPr>
      <a:lvl2pPr marL="208948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2pPr>
      <a:lvl3pPr marL="417895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626843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835791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044739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253686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462633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671582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>
            <a:extLst>
              <a:ext uri="{FF2B5EF4-FFF2-40B4-BE49-F238E27FC236}">
                <a16:creationId xmlns="" xmlns:a16="http://schemas.microsoft.com/office/drawing/2014/main" id="{F0B5535E-41FD-E32C-2FF2-8B4BA15E2E1F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="" xmlns:p14="http://schemas.microsoft.com/office/powerpoint/2010/main" val="3031090898"/>
              </p:ext>
            </p:extLst>
          </p:nvPr>
        </p:nvGraphicFramePr>
        <p:xfrm>
          <a:off x="638" y="1639"/>
          <a:ext cx="638" cy="1638"/>
        </p:xfrm>
        <a:graphic>
          <a:graphicData uri="http://schemas.openxmlformats.org/presentationml/2006/ole">
            <p:oleObj spid="_x0000_s73831" name="Слайд think-cell" r:id="rId4" imgW="360" imgH="36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 bwMode="invGray">
          <a:xfrm>
            <a:off x="6813950" y="-2291"/>
            <a:ext cx="42863" cy="89658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6782995" y="-2291"/>
            <a:ext cx="21431" cy="896585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6768708" y="-2291"/>
            <a:ext cx="7144" cy="896585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6732986" y="-2291"/>
            <a:ext cx="19050" cy="896585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6686555" y="8"/>
            <a:ext cx="41672" cy="84613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6656788" y="8"/>
            <a:ext cx="4763" cy="84613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41786" tIns="20893" rIns="41786" bIns="20893" anchor="ctr"/>
          <a:lstStyle/>
          <a:p>
            <a:pPr algn="ctr"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16">
              <a:solidFill>
                <a:srgbClr val="FFFF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006" y="5"/>
            <a:ext cx="347663" cy="548041"/>
          </a:xfrm>
          <a:prstGeom prst="rect">
            <a:avLst/>
          </a:prstGeom>
        </p:spPr>
        <p:txBody>
          <a:bodyPr wrap="none" lIns="41786" tIns="20893" rIns="41786" bIns="20893">
            <a:normAutofit/>
          </a:bodyPr>
          <a:lstStyle/>
          <a:p>
            <a:pPr defTabSz="41790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16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455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71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914" b="1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5pPr>
      <a:lvl6pPr marL="208948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6pPr>
      <a:lvl7pPr marL="417895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7pPr>
      <a:lvl8pPr marL="626843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8pPr>
      <a:lvl9pPr marL="835791" algn="ctr" rtl="0" eaLnBrk="1" fontAlgn="base" hangingPunct="1">
        <a:spcBef>
          <a:spcPct val="0"/>
        </a:spcBef>
        <a:spcAft>
          <a:spcPct val="0"/>
        </a:spcAft>
        <a:defRPr sz="1371">
          <a:solidFill>
            <a:schemeClr val="accent2"/>
          </a:solidFill>
          <a:latin typeface="Arial" charset="0"/>
        </a:defRPr>
      </a:lvl9pPr>
    </p:titleStyle>
    <p:bodyStyle>
      <a:lvl1pPr marL="166867" indent="-116808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1273">
          <a:solidFill>
            <a:schemeClr val="tx1"/>
          </a:solidFill>
          <a:latin typeface="+mn-lt"/>
          <a:ea typeface="+mn-ea"/>
          <a:cs typeface="+mn-cs"/>
        </a:defRPr>
      </a:lvl1pPr>
      <a:lvl2pPr marL="300363" indent="-112455" algn="l" rtl="0" eaLnBrk="1" fontAlgn="base" hangingPunct="1">
        <a:spcBef>
          <a:spcPts val="137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1175">
          <a:solidFill>
            <a:schemeClr val="accent2"/>
          </a:solidFill>
          <a:latin typeface="+mn-lt"/>
        </a:defRPr>
      </a:lvl2pPr>
      <a:lvl3pPr marL="421523" indent="-100120" algn="l" rtl="0" eaLnBrk="1" fontAlgn="base" hangingPunct="1">
        <a:spcBef>
          <a:spcPts val="13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110">
          <a:solidFill>
            <a:schemeClr val="accent1"/>
          </a:solidFill>
          <a:latin typeface="+mn-lt"/>
        </a:defRPr>
      </a:lvl3pPr>
      <a:lvl4pPr marL="539058" indent="-91415" algn="l" rtl="0" eaLnBrk="1" fontAlgn="base" hangingPunct="1">
        <a:spcBef>
          <a:spcPts val="137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1012">
          <a:solidFill>
            <a:schemeClr val="accent1"/>
          </a:solidFill>
          <a:latin typeface="+mn-lt"/>
        </a:defRPr>
      </a:lvl4pPr>
      <a:lvl5pPr marL="634824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5pPr>
      <a:lvl6pPr marL="843772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6pPr>
      <a:lvl7pPr marL="1052720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7pPr>
      <a:lvl8pPr marL="1261667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8pPr>
      <a:lvl9pPr marL="1470614" indent="-83434" algn="l" rtl="0" eaLnBrk="1" fontAlgn="base" hangingPunct="1">
        <a:spcBef>
          <a:spcPts val="137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914">
          <a:solidFill>
            <a:srgbClr val="A04DA3"/>
          </a:solidFill>
          <a:latin typeface="+mn-lt"/>
        </a:defRPr>
      </a:lvl9pPr>
    </p:bodyStyle>
    <p:otherStyle>
      <a:defPPr>
        <a:defRPr lang="ru-RU"/>
      </a:defPPr>
      <a:lvl1pPr marL="0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1pPr>
      <a:lvl2pPr marL="208948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2pPr>
      <a:lvl3pPr marL="417895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3pPr>
      <a:lvl4pPr marL="626843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4pPr>
      <a:lvl5pPr marL="835791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5pPr>
      <a:lvl6pPr marL="1044739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6pPr>
      <a:lvl7pPr marL="1253686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7pPr>
      <a:lvl8pPr marL="1462633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8pPr>
      <a:lvl9pPr marL="1671582" algn="l" defTabSz="417895" rtl="0" eaLnBrk="1" latinLnBrk="0" hangingPunct="1">
        <a:defRPr sz="8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C3DC5C30-4DFB-4608-9B58-FB10CDB783FF}"/>
              </a:ext>
            </a:extLst>
          </p:cNvPr>
          <p:cNvSpPr txBox="1">
            <a:spLocks/>
          </p:cNvSpPr>
          <p:nvPr/>
        </p:nvSpPr>
        <p:spPr bwMode="auto">
          <a:xfrm>
            <a:off x="333098" y="3534497"/>
            <a:ext cx="6365876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ctr"/>
            <a:r>
              <a:rPr lang="ru-RU" sz="2800" dirty="0"/>
              <a:t>Методические </a:t>
            </a:r>
            <a:r>
              <a:rPr lang="ru-RU" sz="2800" dirty="0" smtClean="0"/>
              <a:t>рекомендации</a:t>
            </a:r>
          </a:p>
          <a:p>
            <a:pPr algn="ctr"/>
            <a:r>
              <a:rPr lang="ru-RU" sz="2800" dirty="0" smtClean="0"/>
              <a:t>(</a:t>
            </a:r>
            <a:r>
              <a:rPr lang="ru-RU" sz="2800" dirty="0" smtClean="0"/>
              <a:t>памятка</a:t>
            </a:r>
            <a:r>
              <a:rPr lang="en-US" sz="2800" dirty="0" smtClean="0"/>
              <a:t>)</a:t>
            </a:r>
            <a:r>
              <a:rPr lang="ru-RU" sz="2800" dirty="0" smtClean="0"/>
              <a:t> </a:t>
            </a:r>
            <a:r>
              <a:rPr lang="ru-RU" sz="2800" dirty="0" smtClean="0"/>
              <a:t>по финансовому </a:t>
            </a:r>
            <a:r>
              <a:rPr lang="ru-RU" sz="2800" dirty="0" smtClean="0"/>
              <a:t>контролю</a:t>
            </a:r>
            <a:endParaRPr lang="ru-RU" sz="2800" dirty="0"/>
          </a:p>
          <a:p>
            <a:pPr algn="ctr"/>
            <a:endParaRPr lang="ru-RU" sz="2000" dirty="0"/>
          </a:p>
          <a:p>
            <a:pPr algn="ctr"/>
            <a:r>
              <a:rPr lang="ru-RU" sz="2000" dirty="0" smtClean="0"/>
              <a:t>Предложения и рекомендации по исполнению бюджетных полномочий органов внутреннего государственного и муниципального финансового контроля</a:t>
            </a:r>
            <a:endParaRPr lang="en-US" sz="2000" dirty="0"/>
          </a:p>
          <a:p>
            <a:pPr algn="ctr"/>
            <a:r>
              <a:rPr lang="ru-RU" sz="2000" dirty="0"/>
              <a:t>Забайкальского </a:t>
            </a:r>
            <a:r>
              <a:rPr lang="ru-RU" sz="2000" dirty="0" smtClean="0"/>
              <a:t>края (ОВГМФК)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80575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rgbClr val="4C6C9C"/>
                  </a:solidFill>
                  <a:latin typeface="Arial" charset="0"/>
                </a:rPr>
                <a:t>6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338554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3. Форма Предписания: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9" name="Рисунок 8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91" y="1383081"/>
            <a:ext cx="6374296" cy="79597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rgbClr val="4C6C9C"/>
                  </a:solidFill>
                  <a:effectLst/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338554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3. Форма Предписания: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8" name="Рисунок 7" descr="Безымянный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1340636"/>
            <a:ext cx="6374296" cy="80816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090C8C2-33A4-4515-97F2-A86A55A5EA04}"/>
              </a:ext>
            </a:extLst>
          </p:cNvPr>
          <p:cNvSpPr txBox="1">
            <a:spLocks/>
          </p:cNvSpPr>
          <p:nvPr/>
        </p:nvSpPr>
        <p:spPr bwMode="auto">
          <a:xfrm>
            <a:off x="220718" y="415303"/>
            <a:ext cx="6376932" cy="491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pPr indent="541338" algn="just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Краткое наименование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нормативных правовых актов, указанных в  Методических рекомендациях (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памятке)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 финансовому 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контролю: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="" xmlns:a16="http://schemas.microsoft.com/office/drawing/2014/main" id="{4C8364B3-7577-4718-8BE9-9CE43195F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06452393"/>
              </p:ext>
            </p:extLst>
          </p:nvPr>
        </p:nvGraphicFramePr>
        <p:xfrm>
          <a:off x="181664" y="1167863"/>
          <a:ext cx="6510683" cy="576072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395345">
                  <a:extLst>
                    <a:ext uri="{9D8B030D-6E8A-4147-A177-3AD203B41FA5}">
                      <a16:colId xmlns="" xmlns:a16="http://schemas.microsoft.com/office/drawing/2014/main" val="362336258"/>
                    </a:ext>
                  </a:extLst>
                </a:gridCol>
                <a:gridCol w="291548"/>
                <a:gridCol w="4823790">
                  <a:extLst>
                    <a:ext uri="{9D8B030D-6E8A-4147-A177-3AD203B41FA5}">
                      <a16:colId xmlns="" xmlns:a16="http://schemas.microsoft.com/office/drawing/2014/main" val="3811694632"/>
                    </a:ext>
                  </a:extLst>
                </a:gridCol>
              </a:tblGrid>
              <a:tr h="1609129">
                <a:tc>
                  <a:txBody>
                    <a:bodyPr/>
                    <a:lstStyle/>
                    <a:p>
                      <a:pPr marL="0" marR="0" lvl="0" indent="0" algn="l" defTabSz="4178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/>
                        <a:t>ФС № 1235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78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-</a:t>
                      </a:r>
                      <a:endParaRPr lang="ru-RU" sz="1800" b="1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178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/>
                        <a:t>федеральный</a:t>
                      </a:r>
                      <a:r>
                        <a:rPr lang="ru-RU" sz="1800" kern="1200" baseline="0" dirty="0" smtClean="0"/>
                        <a:t> стандарт внутреннего государственного (муниципального) финансового контроля «Проведение проверок, ревизий и обследований и оформление их результатов», утвержденный постановлением Правительства Российской Федерации</a:t>
                      </a:r>
                      <a:br>
                        <a:rPr lang="ru-RU" sz="1800" kern="1200" baseline="0" dirty="0" smtClean="0"/>
                      </a:br>
                      <a:r>
                        <a:rPr lang="ru-RU" sz="1800" kern="1200" baseline="0" dirty="0" smtClean="0"/>
                        <a:t>от 17 августа 2020 года № 1235;</a:t>
                      </a:r>
                      <a:endParaRPr lang="ru-RU" sz="1800" b="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66963">
                <a:tc>
                  <a:txBody>
                    <a:bodyPr/>
                    <a:lstStyle/>
                    <a:p>
                      <a:pPr marL="0" marR="0" lvl="0" indent="0" algn="l" defTabSz="4178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/>
                        <a:t>ФС № 1095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178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/>
                        <a:t>-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178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/>
                        <a:t>федеральный</a:t>
                      </a:r>
                      <a:r>
                        <a:rPr lang="ru-RU" sz="1800" kern="1200" baseline="0" dirty="0" smtClean="0"/>
                        <a:t> стандарт внутреннего государственного (муниципального) финансового контроля «Реализация результатов проверок, ревизий и обследований, утвержденный постановлением Правительства Российской Федерации от 23 июля 2020 года</a:t>
                      </a:r>
                      <a:br>
                        <a:rPr lang="ru-RU" sz="1800" kern="1200" baseline="0" dirty="0" smtClean="0"/>
                      </a:br>
                      <a:r>
                        <a:rPr lang="ru-RU" sz="1800" kern="1200" baseline="0" dirty="0" smtClean="0"/>
                        <a:t>№ 1095</a:t>
                      </a:r>
                      <a:r>
                        <a:rPr lang="ru-RU" sz="1800" kern="1200" dirty="0" smtClean="0"/>
                        <a:t>;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97032403"/>
                  </a:ext>
                </a:extLst>
              </a:tr>
              <a:tr h="876634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Приказ</a:t>
                      </a:r>
                      <a:br>
                        <a:rPr lang="ru-RU" sz="1800" b="1" dirty="0" smtClean="0"/>
                      </a:br>
                      <a:r>
                        <a:rPr lang="ru-RU" sz="1800" b="1" dirty="0" smtClean="0"/>
                        <a:t>№ 340н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-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/>
                        <a:t>приказ Министерства финансов Российской</a:t>
                      </a:r>
                      <a:r>
                        <a:rPr lang="ru-RU" sz="1800" baseline="0" dirty="0" smtClean="0"/>
                        <a:t> Федерации от 30 декабря 2020 года № 340н «Об утверждении форм документов, оформляемых органами внутреннего государственного (муниципального) финансового контроля».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9251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9968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ПОВЫШЕНИЕ КАЧЕСТВА ОСУЩЕСТВЛЕНИЯ БЮДЖЕТНЫХ ПОЛНОМОЧИЙ ОВГМФК</a:t>
            </a:r>
            <a:endParaRPr lang="en-US" sz="1800" dirty="0"/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>
                  <a:solidFill>
                    <a:srgbClr val="4C6C9C"/>
                  </a:solidFill>
                  <a:latin typeface="Arial" charset="0"/>
                </a:rPr>
                <a:t>1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2</a:t>
              </a: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584775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1. Правильность оформления документов, направляемых объектам контроля: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 bwMode="auto">
          <a:xfrm>
            <a:off x="159026" y="2054087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2867729"/>
            <a:ext cx="5970103" cy="101566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Запрос объекту контроля о предоставлении документов и (или) информации и материалов должен содержать: </a:t>
            </a:r>
            <a:r>
              <a:rPr lang="ru-RU" sz="1500" b="1" u="sng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перечень вопросов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, </a:t>
            </a:r>
            <a:r>
              <a:rPr lang="ru-RU" sz="1500" b="1" u="sng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перечень документов, информации и материалов в рамках утвержденного перечня вопросов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 (пункт 4 ФС № 1235)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 bwMode="auto">
          <a:xfrm>
            <a:off x="178902" y="3266661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1641902"/>
            <a:ext cx="5970103" cy="101566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Разработать и утвердить на уровне муниципального образования форму Запроса о предоставлении документов и (или) информации и материалов, необходимых для проведения проверки (примерная форма Запроса представлена на слайде № 5)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 bwMode="auto">
          <a:xfrm>
            <a:off x="172276" y="4280454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4086929"/>
            <a:ext cx="5970103" cy="7848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Акт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проверки устанавливается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по форме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согласно Приложению</a:t>
            </a:r>
            <a:b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</a:b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1 к Приказу 340н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(форма Акта проверки представлена на слайде № 6)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 bwMode="auto">
          <a:xfrm>
            <a:off x="178902" y="5280992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5074216"/>
            <a:ext cx="5970103" cy="7848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Представление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устанавливается по форме согласно Приложению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№ 3 к Приказу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340н (форма Акта проверки представлена на слайде 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7)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 bwMode="auto">
          <a:xfrm>
            <a:off x="172274" y="6361044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6088007"/>
            <a:ext cx="5970103" cy="7848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Предписание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устанавливается по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форме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согласно Приложению</a:t>
            </a:r>
            <a:b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</a:b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4 к Приказу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340н (форма Акта проверки представлена на слайде 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8)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65652" y="7331408"/>
            <a:ext cx="6520069" cy="584775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2.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Заверение надлежащим образом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документов, подтверждающих факт нарушения: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26" name="Стрелка вправо 25"/>
          <p:cNvSpPr/>
          <p:nvPr/>
        </p:nvSpPr>
        <p:spPr bwMode="auto">
          <a:xfrm>
            <a:off x="178903" y="8315738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8029450"/>
            <a:ext cx="5970103" cy="7848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К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опии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документов, подтверждающих факт нарушения, заверяются надписью «Копия верна» и подписью руководителя объекта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контроля (пункт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54 ФС 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1235) 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ПОВЫШЕНИЕ КАЧЕСТВА ОСУЩЕСТВЛЕНИЯ БЮДЖЕТНЫХ ПОЛНОМОЧИЙ ОВГМФК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>
                  <a:solidFill>
                    <a:srgbClr val="4C6C9C"/>
                  </a:solidFill>
                  <a:latin typeface="Arial" charset="0"/>
                </a:rPr>
                <a:t>2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rPr>
                <a:t>2</a:t>
              </a: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830997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3. Соблюдение сроков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направления документов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объектам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контроля, а также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сроков рассмотрения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руководителем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ОВГМФК Акта проверки и материалов проверки 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 bwMode="auto">
          <a:xfrm>
            <a:off x="185530" y="2279372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1913571"/>
            <a:ext cx="5970103" cy="101566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копии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Акта проверки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и документов </a:t>
            </a:r>
            <a:r>
              <a:rPr lang="ru-RU" sz="1500" b="1" u="sng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направляются </a:t>
            </a:r>
            <a:r>
              <a:rPr lang="ru-RU" sz="1500" b="1" u="sng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объекту контроля с уведомлениями о вручении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 или иным способом, свидетельствующим о дате их получения </a:t>
            </a:r>
            <a:r>
              <a:rPr lang="ru-RU" sz="1500" b="1" u="sng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в установленные </a:t>
            </a:r>
            <a:r>
              <a:rPr lang="ru-RU" sz="1500" b="1" u="sng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сроки (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пункт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9 ФС 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1235):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29" name="Нашивка 28"/>
          <p:cNvSpPr/>
          <p:nvPr/>
        </p:nvSpPr>
        <p:spPr bwMode="auto">
          <a:xfrm>
            <a:off x="940904" y="3127511"/>
            <a:ext cx="397566" cy="291548"/>
          </a:xfrm>
          <a:prstGeom prst="chevron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1378226" y="3000250"/>
            <a:ext cx="5479774" cy="55399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копия приказа о назначении проверки </a:t>
            </a:r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–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не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позднее 24 часов до даты начала проверки</a:t>
            </a:r>
            <a:endParaRPr lang="ru-RU" sz="1500" u="sng" dirty="0">
              <a:solidFill>
                <a:srgbClr val="00B050"/>
              </a:solidFill>
              <a:ea typeface="Times New Roman" panose="02020603050405020304" pitchFamily="18" charset="0"/>
            </a:endParaRPr>
          </a:p>
        </p:txBody>
      </p:sp>
      <p:sp>
        <p:nvSpPr>
          <p:cNvPr id="31" name="Нашивка 30"/>
          <p:cNvSpPr/>
          <p:nvPr/>
        </p:nvSpPr>
        <p:spPr bwMode="auto">
          <a:xfrm>
            <a:off x="954157" y="3869634"/>
            <a:ext cx="397566" cy="291548"/>
          </a:xfrm>
          <a:prstGeom prst="chevron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1378226" y="3623102"/>
            <a:ext cx="5479774" cy="78483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Запрос о предоставлении документов и (или) информации и материалов </a:t>
            </a:r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–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не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позднее 1 рабочего дня, следующего за днем его подписания</a:t>
            </a:r>
            <a:endParaRPr lang="ru-RU" sz="1500" u="sng" dirty="0">
              <a:solidFill>
                <a:srgbClr val="00B050"/>
              </a:solidFill>
              <a:ea typeface="Times New Roman" panose="02020603050405020304" pitchFamily="18" charset="0"/>
            </a:endParaRPr>
          </a:p>
        </p:txBody>
      </p:sp>
      <p:sp>
        <p:nvSpPr>
          <p:cNvPr id="33" name="Нашивка 32"/>
          <p:cNvSpPr/>
          <p:nvPr/>
        </p:nvSpPr>
        <p:spPr bwMode="auto">
          <a:xfrm>
            <a:off x="954157" y="4638261"/>
            <a:ext cx="397566" cy="291548"/>
          </a:xfrm>
          <a:prstGeom prst="chevron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1378226" y="4484493"/>
            <a:ext cx="5479774" cy="55399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Справка о завершении проверки </a:t>
            </a:r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–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не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позднее последнего дня срока проведения проверки (даты окончания проверки)</a:t>
            </a:r>
            <a:endParaRPr lang="ru-RU" sz="1500" u="sng" dirty="0">
              <a:solidFill>
                <a:srgbClr val="00B050"/>
              </a:solidFill>
              <a:ea typeface="Times New Roman" panose="02020603050405020304" pitchFamily="18" charset="0"/>
            </a:endParaRPr>
          </a:p>
        </p:txBody>
      </p:sp>
      <p:sp>
        <p:nvSpPr>
          <p:cNvPr id="35" name="Нашивка 34"/>
          <p:cNvSpPr/>
          <p:nvPr/>
        </p:nvSpPr>
        <p:spPr bwMode="auto">
          <a:xfrm>
            <a:off x="954159" y="5194851"/>
            <a:ext cx="397566" cy="291548"/>
          </a:xfrm>
          <a:prstGeom prst="chevron">
            <a:avLst/>
          </a:prstGeom>
          <a:solidFill>
            <a:srgbClr val="00B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1378226" y="5107346"/>
            <a:ext cx="5479774" cy="55399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иные документы (в том числе Акт проверки) </a:t>
            </a:r>
            <a:r>
              <a:rPr lang="ru-RU" sz="15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–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не позднее</a:t>
            </a:r>
            <a:b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</a:b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3 </a:t>
            </a:r>
            <a:r>
              <a:rPr lang="ru-RU" sz="1500" b="1" u="sng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рабочих дней со дня их подписания</a:t>
            </a:r>
            <a:endParaRPr lang="ru-RU" sz="1500" u="sng" dirty="0">
              <a:solidFill>
                <a:srgbClr val="00B050"/>
              </a:solidFill>
              <a:ea typeface="Times New Roman" panose="02020603050405020304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 bwMode="auto">
          <a:xfrm rot="16200000" flipH="1">
            <a:off x="-940905" y="3909389"/>
            <a:ext cx="2875727" cy="13255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Прямая соединительная линия 52"/>
          <p:cNvCxnSpPr>
            <a:endCxn id="35" idx="1"/>
          </p:cNvCxnSpPr>
          <p:nvPr/>
        </p:nvCxnSpPr>
        <p:spPr bwMode="auto">
          <a:xfrm flipV="1">
            <a:off x="516836" y="5340625"/>
            <a:ext cx="583097" cy="13252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Стрелка вправо 54"/>
          <p:cNvSpPr/>
          <p:nvPr/>
        </p:nvSpPr>
        <p:spPr bwMode="auto">
          <a:xfrm>
            <a:off x="159026" y="6175512"/>
            <a:ext cx="662609" cy="225287"/>
          </a:xfrm>
          <a:prstGeom prst="rightArrow">
            <a:avLst/>
          </a:prstGeom>
          <a:solidFill>
            <a:srgbClr val="C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CC68C3C9-3A13-4413-BF6E-42256583A921}"/>
              </a:ext>
            </a:extLst>
          </p:cNvPr>
          <p:cNvSpPr/>
          <p:nvPr/>
        </p:nvSpPr>
        <p:spPr>
          <a:xfrm>
            <a:off x="887897" y="5862719"/>
            <a:ext cx="5970103" cy="78483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Акт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проверки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рассматривается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руководителем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(уполномоченным представителем) органа контроля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в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срок не более 50 рабочих дней со дня подписания Акта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проверки</a:t>
            </a:r>
            <a:r>
              <a:rPr lang="en-US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 (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пункт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6 ФС № </a:t>
            </a:r>
            <a:r>
              <a:rPr lang="ru-RU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1095</a:t>
            </a:r>
            <a:r>
              <a:rPr lang="en-US" sz="1500" b="1" dirty="0" smtClean="0">
                <a:solidFill>
                  <a:srgbClr val="C00000"/>
                </a:solidFill>
                <a:ea typeface="Times New Roman" panose="02020603050405020304" pitchFamily="18" charset="0"/>
              </a:rPr>
              <a:t>)</a:t>
            </a:r>
            <a:endParaRPr lang="ru-RU" sz="15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cxnSp>
        <p:nvCxnSpPr>
          <p:cNvPr id="39" name="Прямая соединительная линия 38"/>
          <p:cNvCxnSpPr>
            <a:endCxn id="33" idx="1"/>
          </p:cNvCxnSpPr>
          <p:nvPr/>
        </p:nvCxnSpPr>
        <p:spPr bwMode="auto">
          <a:xfrm>
            <a:off x="516836" y="4784033"/>
            <a:ext cx="583095" cy="2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Прямая соединительная линия 40"/>
          <p:cNvCxnSpPr/>
          <p:nvPr/>
        </p:nvCxnSpPr>
        <p:spPr bwMode="auto">
          <a:xfrm>
            <a:off x="516836" y="4015407"/>
            <a:ext cx="583095" cy="2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Прямая соединительная линия 41"/>
          <p:cNvCxnSpPr/>
          <p:nvPr/>
        </p:nvCxnSpPr>
        <p:spPr bwMode="auto">
          <a:xfrm>
            <a:off x="503584" y="3273286"/>
            <a:ext cx="583095" cy="2"/>
          </a:xfrm>
          <a:prstGeom prst="line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>
                  <a:solidFill>
                    <a:srgbClr val="4C6C9C"/>
                  </a:solidFill>
                  <a:latin typeface="Arial" charset="0"/>
                </a:rPr>
                <a:t>1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584775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4. 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Примерная форма запроса о предоставлении документов и (или) информации и материалов, необходимых для проведения проверки: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9" name="Рисунок 8" descr="Безымянный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44" y="1624308"/>
            <a:ext cx="6414052" cy="782449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rgbClr val="4C6C9C"/>
                  </a:solidFill>
                  <a:latin typeface="Arial" charset="0"/>
                </a:rPr>
                <a:t>2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338554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 Форма акта проверки: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8" name="Рисунок 7" descr="Безымянный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7" y="1378317"/>
            <a:ext cx="6281530" cy="80572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rgbClr val="4C6C9C"/>
                  </a:solidFill>
                  <a:latin typeface="Arial" charset="0"/>
                </a:rPr>
                <a:t>3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338554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2</a:t>
            </a: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. Форма акта проверки: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10" name="Рисунок 9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542" y="1373555"/>
            <a:ext cx="6266788" cy="80752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rgbClr val="4C6C9C"/>
                  </a:solidFill>
                  <a:latin typeface="Arial" charset="0"/>
                </a:rPr>
                <a:t>4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338554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3. Форма Представления: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8" name="Рисунок 7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91" y="1304605"/>
            <a:ext cx="6321285" cy="81044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="" xmlns:a16="http://schemas.microsoft.com/office/drawing/2014/main" id="{776898D3-A7E6-4589-B718-D702496067F0}"/>
              </a:ext>
            </a:extLst>
          </p:cNvPr>
          <p:cNvSpPr txBox="1">
            <a:spLocks/>
          </p:cNvSpPr>
          <p:nvPr/>
        </p:nvSpPr>
        <p:spPr bwMode="auto">
          <a:xfrm>
            <a:off x="231775" y="189559"/>
            <a:ext cx="578336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defTabSz="914400" fontAlgn="base">
              <a:spcBef>
                <a:spcPct val="0"/>
              </a:spcBef>
              <a:spcAft>
                <a:spcPct val="0"/>
              </a:spcAft>
              <a:defRPr sz="3200" b="1" kern="0" spc="-1">
                <a:solidFill>
                  <a:srgbClr val="40404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5pPr>
            <a:lvl6pPr marL="640065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6pPr>
            <a:lvl7pPr marL="1280128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7pPr>
            <a:lvl8pPr marL="1920192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8pPr>
            <a:lvl9pPr marL="2560256" algn="ctr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accent2"/>
                </a:solidFill>
                <a:latin typeface="Arial" charset="0"/>
              </a:defRPr>
            </a:lvl9pPr>
          </a:lstStyle>
          <a:p>
            <a:r>
              <a:rPr lang="ru-RU" sz="1800" dirty="0" smtClean="0"/>
              <a:t>Образцы форм (примерных форм) документов, направляемых объектам контроля  </a:t>
            </a:r>
            <a:endParaRPr lang="en-US" sz="1800" dirty="0"/>
          </a:p>
        </p:txBody>
      </p:sp>
      <p:grpSp>
        <p:nvGrpSpPr>
          <p:cNvPr id="2" name="Группа 12">
            <a:extLst>
              <a:ext uri="{FF2B5EF4-FFF2-40B4-BE49-F238E27FC236}">
                <a16:creationId xmlns="" xmlns:a16="http://schemas.microsoft.com/office/drawing/2014/main" id="{EB983B02-E380-4741-A414-B078C42033BB}"/>
              </a:ext>
            </a:extLst>
          </p:cNvPr>
          <p:cNvGrpSpPr/>
          <p:nvPr/>
        </p:nvGrpSpPr>
        <p:grpSpPr>
          <a:xfrm>
            <a:off x="3055311" y="9581279"/>
            <a:ext cx="742950" cy="307777"/>
            <a:chOff x="4943475" y="371475"/>
            <a:chExt cx="742950" cy="307777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="" xmlns:a16="http://schemas.microsoft.com/office/drawing/2014/main" id="{7C82D8A0-33DE-4C2A-95FF-361780BDC636}"/>
                </a:ext>
              </a:extLst>
            </p:cNvPr>
            <p:cNvSpPr/>
            <p:nvPr/>
          </p:nvSpPr>
          <p:spPr bwMode="auto">
            <a:xfrm>
              <a:off x="4943475" y="371475"/>
              <a:ext cx="371475" cy="307777"/>
            </a:xfrm>
            <a:prstGeom prst="rect">
              <a:avLst/>
            </a:prstGeom>
            <a:noFill/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rgbClr val="4C6C9C"/>
                  </a:solidFill>
                  <a:latin typeface="Arial" charset="0"/>
                </a:rPr>
                <a:t>5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rgbClr val="4C6C9C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="" xmlns:a16="http://schemas.microsoft.com/office/drawing/2014/main" id="{BE74BF94-EB1F-43B4-AFD5-51C2AA70908F}"/>
                </a:ext>
              </a:extLst>
            </p:cNvPr>
            <p:cNvSpPr/>
            <p:nvPr/>
          </p:nvSpPr>
          <p:spPr bwMode="auto">
            <a:xfrm>
              <a:off x="5314950" y="371475"/>
              <a:ext cx="371475" cy="307777"/>
            </a:xfrm>
            <a:prstGeom prst="rect">
              <a:avLst/>
            </a:prstGeom>
            <a:solidFill>
              <a:srgbClr val="4C6C9C"/>
            </a:solidFill>
            <a:ln w="28575" cap="flat" cmpd="sng" algn="ctr">
              <a:solidFill>
                <a:srgbClr val="4C6C9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dirty="0" smtClean="0">
                  <a:solidFill>
                    <a:schemeClr val="bg1"/>
                  </a:solidFill>
                  <a:latin typeface="Arial" charset="0"/>
                </a:rPr>
                <a:t>7</a:t>
              </a:r>
              <a:endParaRPr kumimoji="0" lang="ru-RU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F9F7712-2859-4CF9-A574-BDA8FDEDFE02}"/>
              </a:ext>
            </a:extLst>
          </p:cNvPr>
          <p:cNvSpPr/>
          <p:nvPr/>
        </p:nvSpPr>
        <p:spPr>
          <a:xfrm>
            <a:off x="172279" y="950487"/>
            <a:ext cx="6520069" cy="338554"/>
          </a:xfrm>
          <a:prstGeom prst="rect">
            <a:avLst/>
          </a:prstGeom>
          <a:solidFill>
            <a:srgbClr val="4C6C9C"/>
          </a:solidFill>
        </p:spPr>
        <p:txBody>
          <a:bodyPr wrap="square">
            <a:spAutoFit/>
          </a:bodyPr>
          <a:lstStyle/>
          <a:p>
            <a:pPr>
              <a:spcBef>
                <a:spcPts val="348"/>
              </a:spcBef>
              <a:spcAft>
                <a:spcPts val="348"/>
              </a:spcAft>
            </a:pPr>
            <a:r>
              <a:rPr lang="ru-RU" sz="1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3. Форма Представления:</a:t>
            </a:r>
            <a:endParaRPr lang="ru-RU" sz="1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  <p:pic>
        <p:nvPicPr>
          <p:cNvPr id="9" name="Рисунок 8" descr="Безымянный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43" y="1338561"/>
            <a:ext cx="6361044" cy="80042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492975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93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3&quot;&gt;&lt;elem m_fUsage=&quot;6.56134750698720292661E+00&quot;&gt;&lt;m_msothmcolidx val=&quot;0&quot;/&gt;&lt;m_rgb r=&quot;00&quot; g=&quot;B0&quot; b=&quot;50&quot;/&gt;&lt;/elem&gt;&lt;elem m_fUsage=&quot;1.28090412001721110080E+00&quot;&gt;&lt;m_msothmcolidx val=&quot;0&quot;/&gt;&lt;m_rgb r=&quot;00&quot; g=&quot;E1&quot; b=&quot;65&quot;/&gt;&lt;/elem&gt;&lt;elem m_fUsage=&quot;1.00000000000000000000E+00&quot;&gt;&lt;m_msothmcolidx val=&quot;0&quot;/&gt;&lt;m_rgb r=&quot;AD&quot; g=&quot;01&quot; b=&quot;01&quot;/&gt;&lt;/elem&gt;&lt;elem m_fUsage=&quot;6.71545204484970237324E-01&quot;&gt;&lt;m_msothmcolidx val=&quot;0&quot;/&gt;&lt;m_rgb r=&quot;00&quot; g=&quot;70&quot; b=&quot;C0&quot;/&gt;&lt;/elem&gt;&lt;elem m_fUsage=&quot;2.89499186971151123426E-01&quot;&gt;&lt;m_msothmcolidx val=&quot;0&quot;/&gt;&lt;m_rgb r=&quot;CC&quot; g=&quot;FF&quot; b=&quot;CC&quot;/&gt;&lt;/elem&gt;&lt;elem m_fUsage=&quot;9.60209953865591714361E-02&quot;&gt;&lt;m_msothmcolidx val=&quot;0&quot;/&gt;&lt;m_rgb r=&quot;FF&quot; g=&quot;00&quot; b=&quot;00&quot;/&gt;&lt;/elem&gt;&lt;elem m_fUsage=&quot;3.75304125800380999900E-02&quot;&gt;&lt;m_msothmcolidx val=&quot;0&quot;/&gt;&lt;m_rgb r=&quot;FE&quot; g=&quot;37&quot; b=&quot;37&quot;/&gt;&lt;/elem&gt;&lt;elem m_fUsage=&quot;2.70069175415611865965E-02&quot;&gt;&lt;m_msothmcolidx val=&quot;0&quot;/&gt;&lt;m_rgb r=&quot;0C&quot; g=&quot;C2&quot; b=&quot;79&quot;/&gt;&lt;/elem&gt;&lt;elem m_fUsage=&quot;6.80035484830682386559E-03&quot;&gt;&lt;m_msothmcolidx val=&quot;0&quot;/&gt;&lt;m_rgb r=&quot;FF&quot; g=&quot;AE&quot; b=&quot;AE&quot;/&gt;&lt;/elem&gt;&lt;elem m_fUsage=&quot;6.71216519648476506177E-03&quot;&gt;&lt;m_msothmcolidx val=&quot;0&quot;/&gt;&lt;m_rgb r=&quot;91&quot; g=&quot;13&quot; b=&quot;60&quot;/&gt;&lt;/elem&gt;&lt;elem m_fUsage=&quot;6.63959262288736640212E-03&quot;&gt;&lt;m_msothmcolidx val=&quot;0&quot;/&gt;&lt;m_rgb r=&quot;62&quot; g=&quot;A2&quot; b=&quot;97&quot;/&gt;&lt;/elem&gt;&lt;elem m_fUsage=&quot;4.57644349450455310835E-03&quot;&gt;&lt;m_msothmcolidx val=&quot;0&quot;/&gt;&lt;m_rgb r=&quot;0D&quot; g=&quot;62&quot; b=&quot;00&quot;/&gt;&lt;/elem&gt;&lt;elem m_fUsage=&quot;2.73892744995341171077E-03&quot;&gt;&lt;m_msothmcolidx val=&quot;0&quot;/&gt;&lt;m_rgb r=&quot;B6&quot; g=&quot;01&quot; b=&quot;01&quot;/&gt;&lt;/elem&gt;&lt;elem m_fUsage=&quot;2.52813845991046006259E-03&quot;&gt;&lt;m_msothmcolidx val=&quot;0&quot;/&gt;&lt;m_rgb r=&quot;34&quot; g=&quot;34&quot; b=&quot;34&quot;/&gt;&lt;/elem&gt;&lt;elem m_fUsage=&quot;1.99667811101603706950E-03&quot;&gt;&lt;m_msothmcolidx val=&quot;0&quot;/&gt;&lt;m_rgb r=&quot;FF&quot; g=&quot;BC&quot; b=&quot;BC&quot;/&gt;&lt;/elem&gt;&lt;elem m_fUsage=&quot;1.27784713413862330983E-03&quot;&gt;&lt;m_msothmcolidx val=&quot;0&quot;/&gt;&lt;m_rgb r=&quot;A5&quot; g=&quot;A5&quot; b=&quot;AA&quot;/&gt;&lt;/elem&gt;&lt;elem m_fUsage=&quot;1.07382084674407162969E-03&quot;&gt;&lt;m_msothmcolidx val=&quot;0&quot;/&gt;&lt;m_rgb r=&quot;92&quot; g=&quot;18&quot; b=&quot;4F&quot;/&gt;&lt;/elem&gt;&lt;elem m_fUsage=&quot;6.26578748217797862688E-04&quot;&gt;&lt;m_msothmcolidx val=&quot;0&quot;/&gt;&lt;m_rgb r=&quot;FF&quot; g=&quot;99&quot; b=&quot;00&quot;/&gt;&lt;/elem&gt;&lt;elem m_fUsage=&quot;5.63920873396018141471E-04&quot;&gt;&lt;m_msothmcolidx val=&quot;0&quot;/&gt;&lt;m_rgb r=&quot;F9&quot; g=&quot;F3&quot; b=&quot;8A&quot;/&gt;&lt;/elem&gt;&lt;elem m_fUsage=&quot;4.06350535777504106357E-04&quot;&gt;&lt;m_msothmcolidx val=&quot;0&quot;/&gt;&lt;m_rgb r=&quot;00&quot; g=&quot;20&quot; b=&quot;60&quot;/&gt;&lt;/elem&gt;&lt;elem m_fUsage=&quot;1.02070866923402060332E-04&quot;&gt;&lt;m_msothmcolidx val=&quot;0&quot;/&gt;&lt;m_rgb r=&quot;66&quot; g=&quot;00&quot; b=&quot;33&quot;/&gt;&lt;/elem&gt;&lt;elem m_fUsage=&quot;3.39634617910969591735E-05&quot;&gt;&lt;m_msothmcolidx val=&quot;0&quot;/&gt;&lt;m_rgb r=&quot;0D&quot; g=&quot;35&quot; b=&quot;7A&quot;/&gt;&lt;/elem&gt;&lt;elem m_fUsage=&quot;1.41158163862184179890E-05&quot;&gt;&lt;m_msothmcolidx val=&quot;0&quot;/&gt;&lt;m_rgb r=&quot;74&quot; g=&quot;25&quot; b=&quot;43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Минфин">
  <a:themeElements>
    <a:clrScheme name="Минфин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C00000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Городская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67AFBD"/>
        </a:hlink>
        <a:folHlink>
          <a:srgbClr val="C2A8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Минфин-Титулка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Городская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67AFBD"/>
        </a:hlink>
        <a:folHlink>
          <a:srgbClr val="C2A8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Минфин-Титулка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Городская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67AFBD"/>
        </a:hlink>
        <a:folHlink>
          <a:srgbClr val="C2A8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2960868</TotalTime>
  <Words>594</Words>
  <Application>Microsoft Office PowerPoint</Application>
  <PresentationFormat>Лист A4 (210x297 мм)</PresentationFormat>
  <Paragraphs>65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Минфин</vt:lpstr>
      <vt:lpstr>Минфин-Титулка</vt:lpstr>
      <vt:lpstr>1_Минфин-Титулка</vt:lpstr>
      <vt:lpstr>Слайд think-cell</vt:lpstr>
      <vt:lpstr>Слайд 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НЕГАТИВНЫХ ТРЕНДАХ В БЮДЖЕТНОЙ ОБЕСПЕЧЕННОСТИ ЗАБАЙКАЛЬСКОГО КРАЯ</dc:title>
  <dc:creator>Il Ak</dc:creator>
  <cp:lastModifiedBy>Денис Хоменко</cp:lastModifiedBy>
  <cp:revision>690</cp:revision>
  <cp:lastPrinted>2024-08-02T03:40:17Z</cp:lastPrinted>
  <dcterms:created xsi:type="dcterms:W3CDTF">2019-03-30T07:42:18Z</dcterms:created>
  <dcterms:modified xsi:type="dcterms:W3CDTF">2024-11-13T08:56:18Z</dcterms:modified>
</cp:coreProperties>
</file>