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58" r:id="rId4"/>
    <p:sldId id="259" r:id="rId5"/>
    <p:sldId id="272" r:id="rId6"/>
    <p:sldId id="260" r:id="rId7"/>
    <p:sldId id="261" r:id="rId8"/>
    <p:sldId id="262" r:id="rId9"/>
    <p:sldId id="265" r:id="rId10"/>
    <p:sldId id="270" r:id="rId11"/>
    <p:sldId id="263" r:id="rId12"/>
    <p:sldId id="264" r:id="rId13"/>
    <p:sldId id="266" r:id="rId14"/>
    <p:sldId id="267"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68" r:id="rId32"/>
    <p:sldId id="269" r:id="rId3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41" autoAdjust="0"/>
  </p:normalViewPr>
  <p:slideViewPr>
    <p:cSldViewPr>
      <p:cViewPr>
        <p:scale>
          <a:sx n="129" d="100"/>
          <a:sy n="129" d="100"/>
        </p:scale>
        <p:origin x="-102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61B08-E847-41FB-85B1-99998A0554BB}" type="datetimeFigureOut">
              <a:rPr lang="ru-RU" smtClean="0"/>
              <a:t>26.04.2022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98D26-FEFA-42B5-9452-326140CA1AC1}" type="slidenum">
              <a:rPr lang="ru-RU" smtClean="0"/>
              <a:t>‹#›</a:t>
            </a:fld>
            <a:endParaRPr lang="ru-RU"/>
          </a:p>
        </p:txBody>
      </p:sp>
    </p:spTree>
    <p:extLst>
      <p:ext uri="{BB962C8B-B14F-4D97-AF65-F5344CB8AC3E}">
        <p14:creationId xmlns:p14="http://schemas.microsoft.com/office/powerpoint/2010/main" val="140746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Откуда берутся деньги? </a:t>
            </a:r>
          </a:p>
          <a:p>
            <a:endParaRPr lang="ru-RU" dirty="0" smtClean="0"/>
          </a:p>
          <a:p>
            <a:r>
              <a:rPr lang="ru-RU" dirty="0" smtClean="0"/>
              <a:t>В России деньги выпускает Банк России. Он оценивает, сколько денег требуется экономике, и запускает производство необходимого количества банкнот и монет. Печатает банкноты и чеканит монеты по заказу Банка России специальная государственная компания — «Гознак» (монеты чеканят монетные дворы в Москве и Санкт-Петербурге).</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2</a:t>
            </a:fld>
            <a:endParaRPr lang="ru-RU"/>
          </a:p>
        </p:txBody>
      </p:sp>
    </p:spTree>
    <p:extLst>
      <p:ext uri="{BB962C8B-B14F-4D97-AF65-F5344CB8AC3E}">
        <p14:creationId xmlns:p14="http://schemas.microsoft.com/office/powerpoint/2010/main" val="3095756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Инфляцию измеряют при помощи индекса потребительских цен: сравнивают цены более чем на 700 товаров и услуг, которые люди употребляют регулярно, часто или редко. Так можно проследить, насколько за определенный период времени изменилась стоимость потребительской корзины. Сравнение позволяет понять, прогрессирует ли инфляция. </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11</a:t>
            </a:fld>
            <a:endParaRPr lang="ru-RU"/>
          </a:p>
        </p:txBody>
      </p:sp>
    </p:spTree>
    <p:extLst>
      <p:ext uri="{BB962C8B-B14F-4D97-AF65-F5344CB8AC3E}">
        <p14:creationId xmlns:p14="http://schemas.microsoft.com/office/powerpoint/2010/main" val="174352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слайду</a:t>
            </a:r>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12</a:t>
            </a:fld>
            <a:endParaRPr lang="ru-RU"/>
          </a:p>
        </p:txBody>
      </p:sp>
    </p:spTree>
    <p:extLst>
      <p:ext uri="{BB962C8B-B14F-4D97-AF65-F5344CB8AC3E}">
        <p14:creationId xmlns:p14="http://schemas.microsoft.com/office/powerpoint/2010/main" val="131556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Может показаться, что зафиксировать цены на уровне, доступном для жителей страны, — хорошее решение. Но такое искусственное вмешательство в экономику приведет к увеличению дисбаланса между спросом и предложением — в рыночной экономике цены должен диктовать рынок, а не государство. </a:t>
            </a:r>
          </a:p>
          <a:p>
            <a:r>
              <a:rPr lang="ru-RU" dirty="0" smtClean="0"/>
              <a:t> </a:t>
            </a:r>
          </a:p>
          <a:p>
            <a:r>
              <a:rPr lang="ru-RU" dirty="0" smtClean="0"/>
              <a:t>При замороженных ценах возникнет дефицит, часть товаров придется не покупать, а доставать. Кроме того, товары станут хуже: чтобы остаться на плаву и удержать невыгодные цены, продиктованные сверху, производители будут жертвовать качеством. </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13</a:t>
            </a:fld>
            <a:endParaRPr lang="ru-RU"/>
          </a:p>
        </p:txBody>
      </p:sp>
    </p:spTree>
    <p:extLst>
      <p:ext uri="{BB962C8B-B14F-4D97-AF65-F5344CB8AC3E}">
        <p14:creationId xmlns:p14="http://schemas.microsoft.com/office/powerpoint/2010/main" val="38066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Движение денег в экономике регулируют центральные банки (в нашей стране это Банк России). С помощью инструментов денежно-кредитной политики </a:t>
            </a:r>
            <a:r>
              <a:rPr lang="ru-RU" dirty="0" err="1" smtClean="0"/>
              <a:t>центробанки</a:t>
            </a:r>
            <a:r>
              <a:rPr lang="ru-RU" dirty="0" smtClean="0"/>
              <a:t> могут стабилизировать цены и сдерживать инфляцию в стране. Например, Банк России с помощью режима </a:t>
            </a:r>
            <a:r>
              <a:rPr lang="ru-RU" dirty="0" err="1" smtClean="0"/>
              <a:t>таргетирования</a:t>
            </a:r>
            <a:r>
              <a:rPr lang="ru-RU" dirty="0" smtClean="0"/>
              <a:t> инфляции планирует снизить и удерживать инфляцию на уровне тех самых 4%. Более того, он стремится снизить инфляционные ожидания. </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14</a:t>
            </a:fld>
            <a:endParaRPr lang="ru-RU"/>
          </a:p>
        </p:txBody>
      </p:sp>
    </p:spTree>
    <p:extLst>
      <p:ext uri="{BB962C8B-B14F-4D97-AF65-F5344CB8AC3E}">
        <p14:creationId xmlns:p14="http://schemas.microsoft.com/office/powerpoint/2010/main" val="317565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поговорили с Вами о том, что же такое деньги, что происходит, когда они обесцениваются. </a:t>
            </a:r>
            <a:r>
              <a:rPr lang="ru-RU" dirty="0" err="1" smtClean="0"/>
              <a:t>Хзхзхзхзхз</a:t>
            </a:r>
            <a:r>
              <a:rPr lang="ru-RU" dirty="0" smtClean="0"/>
              <a:t> нет связки</a:t>
            </a:r>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31</a:t>
            </a:fld>
            <a:endParaRPr lang="ru-RU"/>
          </a:p>
        </p:txBody>
      </p:sp>
    </p:spTree>
    <p:extLst>
      <p:ext uri="{BB962C8B-B14F-4D97-AF65-F5344CB8AC3E}">
        <p14:creationId xmlns:p14="http://schemas.microsoft.com/office/powerpoint/2010/main" val="144288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Валюта — денежная единица национального государства. </a:t>
            </a:r>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32</a:t>
            </a:fld>
            <a:endParaRPr lang="ru-RU"/>
          </a:p>
        </p:txBody>
      </p:sp>
    </p:spTree>
    <p:extLst>
      <p:ext uri="{BB962C8B-B14F-4D97-AF65-F5344CB8AC3E}">
        <p14:creationId xmlns:p14="http://schemas.microsoft.com/office/powerpoint/2010/main" val="216039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этом деньги, которые существуют физически (наличные деньги), — это только часть всех денег в стране. Остальные деньги безналичные — записи на банковских счетах людей и компаний. Откуда берутся эти деньги? Их создают коммерческие банки.</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3</a:t>
            </a:fld>
            <a:endParaRPr lang="ru-RU"/>
          </a:p>
        </p:txBody>
      </p:sp>
    </p:spTree>
    <p:extLst>
      <p:ext uri="{BB962C8B-B14F-4D97-AF65-F5344CB8AC3E}">
        <p14:creationId xmlns:p14="http://schemas.microsoft.com/office/powerpoint/2010/main" val="129107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каждым годом потребность в наличных деньгах снижается — такова общая тенденция в мире. Развиваются современные платежные инструменты — оплата с помощью платежных карт или мобильного телефона. Например, в нашей стране все больше людей оплачивают покупки </a:t>
            </a:r>
            <a:r>
              <a:rPr lang="ru-RU" dirty="0" err="1" smtClean="0"/>
              <a:t>безналично</a:t>
            </a:r>
            <a:r>
              <a:rPr lang="ru-RU" dirty="0" smtClean="0"/>
              <a:t>, на начало 2008 года российские банки выпустили около 100 млн карт, а на конец 2016-го — уже 250 млн.</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4</a:t>
            </a:fld>
            <a:endParaRPr lang="ru-RU"/>
          </a:p>
        </p:txBody>
      </p:sp>
    </p:spTree>
    <p:extLst>
      <p:ext uri="{BB962C8B-B14F-4D97-AF65-F5344CB8AC3E}">
        <p14:creationId xmlns:p14="http://schemas.microsoft.com/office/powerpoint/2010/main" val="355479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Банковские карты бывают двух видов — дебетовые и кредитные. На дебетовые ты или родители можете заранее положить определенную сумму денег, например, 5 тысяч рублей. Дальше этой картой можно распоряжаться по своему усмотрению – оплачивать счет в кафе, товары в магазине или же снять купюры в банкомате.</a:t>
            </a:r>
          </a:p>
          <a:p>
            <a:endParaRPr lang="ru-RU" dirty="0" smtClean="0"/>
          </a:p>
          <a:p>
            <a:r>
              <a:rPr lang="ru-RU" dirty="0" smtClean="0"/>
              <a:t>На кредитной карте в отличие от дебетовой лежат не твои деньги, а деньги банка. Их банк дает тебе в долг за определенные проценты (кредит). Ты также волен расплачиваться картой в магазинах или кино, но возвращать в банк нужно будет не только сумму, которую ты потратил. Например, если ты потратил с карты 10 тысяч рублей, будь готов к тому, что помимо этих средств еще примерно 2-3% в конце месяца придется заплатить за пользование кредитом. Также карты разделяются по платежным системам – сервисам для перевода денег. </a:t>
            </a:r>
            <a:r>
              <a:rPr lang="ru-RU" dirty="0" err="1" smtClean="0"/>
              <a:t>Visa</a:t>
            </a:r>
            <a:r>
              <a:rPr lang="ru-RU" dirty="0" smtClean="0"/>
              <a:t>, </a:t>
            </a:r>
            <a:r>
              <a:rPr lang="ru-RU" dirty="0" err="1" smtClean="0"/>
              <a:t>MasterCard</a:t>
            </a:r>
            <a:r>
              <a:rPr lang="ru-RU" dirty="0" smtClean="0"/>
              <a:t>, </a:t>
            </a:r>
            <a:r>
              <a:rPr lang="ru-RU" dirty="0" err="1" smtClean="0"/>
              <a:t>МиР</a:t>
            </a:r>
            <a:r>
              <a:rPr lang="ru-RU" dirty="0" smtClean="0"/>
              <a:t> – наиболее распространенные в России.</a:t>
            </a:r>
          </a:p>
          <a:p>
            <a:endParaRPr lang="ru-RU" dirty="0" smtClean="0"/>
          </a:p>
          <a:p>
            <a:r>
              <a:rPr lang="ru-RU" dirty="0" smtClean="0"/>
              <a:t>2. Если тебе еще нет 18 лет, получить кредитную карту в России невозможно.</a:t>
            </a:r>
          </a:p>
          <a:p>
            <a:endParaRPr lang="ru-RU" dirty="0" smtClean="0"/>
          </a:p>
          <a:p>
            <a:r>
              <a:rPr lang="ru-RU" dirty="0" smtClean="0"/>
              <a:t>Если тебе уже «стукнуло» 14 лет, то можешь</a:t>
            </a:r>
            <a:r>
              <a:rPr lang="ru-RU" baseline="0" dirty="0" smtClean="0"/>
              <a:t> смело</a:t>
            </a:r>
            <a:r>
              <a:rPr lang="ru-RU" dirty="0" smtClean="0"/>
              <a:t> прийти в банк с паспортом, открыть счет и получить дебетовую карту уже на свое имя. Но присутствие родителя или законного представителя все-таки потребуется. Также кто-то из родителей должен подписать письменное согласие на получение банковской карты.</a:t>
            </a:r>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5</a:t>
            </a:fld>
            <a:endParaRPr lang="ru-RU"/>
          </a:p>
        </p:txBody>
      </p:sp>
    </p:spTree>
    <p:extLst>
      <p:ext uri="{BB962C8B-B14F-4D97-AF65-F5344CB8AC3E}">
        <p14:creationId xmlns:p14="http://schemas.microsoft.com/office/powerpoint/2010/main" val="311131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вспомним, что такое коммерческие банки. Об этом мы с вами разговаривали на прошлой лекции. Напомним, коммерческие банки – это кредитное учреждение, которое специализируется на работе с физическими и юридическими лицами.</a:t>
            </a:r>
            <a:br>
              <a:rPr lang="ru-RU" dirty="0" smtClean="0"/>
            </a:br>
            <a:endParaRPr lang="ru-RU" dirty="0" smtClean="0"/>
          </a:p>
          <a:p>
            <a:r>
              <a:rPr lang="ru-RU" i="1" dirty="0" smtClean="0"/>
              <a:t>Интерактивный вопрос: а вы можете дать определение физическому и юридическому лицу?</a:t>
            </a:r>
          </a:p>
          <a:p>
            <a:endParaRPr lang="ru-RU" dirty="0" smtClean="0"/>
          </a:p>
          <a:p>
            <a:r>
              <a:rPr lang="ru-RU" dirty="0" smtClean="0"/>
              <a:t>Итак, как же коммерческие банки создают деньги? Допустим, вы открываете депозит в банке, помещаете на него свои деньги — 100 000 рублей. Они не перестают быть вашими, вы можете снять их в любой момент, но банк платит вам процент за то, что ими пользуется, например выдает 90 000 другому человеку, но уже в кредит. Получается, что количество денег увеличилось, хотя физически их больше не стало. Вы храните свои 100 000 на депозите и получаете процент. Клиент банка тратит выданный ему кредит в 90 000 и платит по нему проценты. При этом наличных осталось столько же, сколько было.</a:t>
            </a:r>
          </a:p>
          <a:p>
            <a:endParaRPr lang="ru-RU" dirty="0" smtClean="0"/>
          </a:p>
        </p:txBody>
      </p:sp>
      <p:sp>
        <p:nvSpPr>
          <p:cNvPr id="4" name="Номер слайда 3"/>
          <p:cNvSpPr>
            <a:spLocks noGrp="1"/>
          </p:cNvSpPr>
          <p:nvPr>
            <p:ph type="sldNum" sz="quarter" idx="10"/>
          </p:nvPr>
        </p:nvSpPr>
        <p:spPr/>
        <p:txBody>
          <a:bodyPr/>
          <a:lstStyle/>
          <a:p>
            <a:fld id="{AA498D26-FEFA-42B5-9452-326140CA1AC1}" type="slidenum">
              <a:rPr lang="ru-RU" smtClean="0"/>
              <a:t>6</a:t>
            </a:fld>
            <a:endParaRPr lang="ru-RU"/>
          </a:p>
        </p:txBody>
      </p:sp>
    </p:spTree>
    <p:extLst>
      <p:ext uri="{BB962C8B-B14F-4D97-AF65-F5344CB8AC3E}">
        <p14:creationId xmlns:p14="http://schemas.microsoft.com/office/powerpoint/2010/main" val="160105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i="1" dirty="0" smtClean="0"/>
              <a:t>Интерактивный вопрос: Вы когда-нибудь задумывались, почему растут цены? </a:t>
            </a:r>
          </a:p>
          <a:p>
            <a:endParaRPr lang="ru-RU" dirty="0" smtClean="0"/>
          </a:p>
          <a:p>
            <a:r>
              <a:rPr lang="ru-RU" dirty="0" smtClean="0"/>
              <a:t>Если цены постоянно растут, значит, в стране инфляция. Что это такое и что делается для того, чтобы цены не росли? </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7</a:t>
            </a:fld>
            <a:endParaRPr lang="ru-RU"/>
          </a:p>
        </p:txBody>
      </p:sp>
    </p:spTree>
    <p:extLst>
      <p:ext uri="{BB962C8B-B14F-4D97-AF65-F5344CB8AC3E}">
        <p14:creationId xmlns:p14="http://schemas.microsoft.com/office/powerpoint/2010/main" val="398505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Инфляция — это устойчивый рост цен на товары и услуги. Деньги обесцениваются, и сегодня на ту же сумму можно купить меньше тех же товаров, чем вчера. Но больше, чем можно будет купить завтра, потому что при инфляции цены продолжают расти. Хлеб не становится вкуснее, одежда качественнее, а инструменты прочнее, а вот цены на них растут. При инфляции неумолимо и непрерывно дорожает все, хотя темпы роста цен на различные товары и услуги могут быть разными.</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8</a:t>
            </a:fld>
            <a:endParaRPr lang="ru-RU"/>
          </a:p>
        </p:txBody>
      </p:sp>
    </p:spTree>
    <p:extLst>
      <p:ext uri="{BB962C8B-B14F-4D97-AF65-F5344CB8AC3E}">
        <p14:creationId xmlns:p14="http://schemas.microsoft.com/office/powerpoint/2010/main" val="151207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Инфляция возникает из-за комплекса причин, например:</a:t>
            </a:r>
          </a:p>
          <a:p>
            <a:r>
              <a:rPr lang="ru-RU" dirty="0" smtClean="0"/>
              <a:t> </a:t>
            </a:r>
          </a:p>
          <a:p>
            <a:r>
              <a:rPr lang="ru-RU" b="1" dirty="0" smtClean="0"/>
              <a:t>спрос превышает предложение. </a:t>
            </a:r>
            <a:r>
              <a:rPr lang="ru-RU" dirty="0" smtClean="0"/>
              <a:t>У людей появляются деньги, которые они готовы потратить на товары или услуги. Больше денег у людей может появиться, если банки выдают много кредитов по заниженным ставкам, а экономика не поспевает за таким количеством денег, не может произвести достаточно товаров. Соответственно, возникает дефицит и растут цены. Или же государство включает печатный станок и начинает печатать деньги (по сути, ничем не подкрепленные бумажки), чтобы закрыть дыры в бюджете, и это приводит к гиперинфляции;</a:t>
            </a:r>
          </a:p>
          <a:p>
            <a:r>
              <a:rPr lang="ru-RU" dirty="0" smtClean="0"/>
              <a:t>если в экономике </a:t>
            </a:r>
            <a:r>
              <a:rPr lang="ru-RU" b="1" dirty="0" smtClean="0"/>
              <a:t>усиливается роль монополий</a:t>
            </a:r>
            <a:r>
              <a:rPr lang="ru-RU" dirty="0" smtClean="0"/>
              <a:t>, становится меньше небольших компаний, снижается конкуренция. Как правило, такая ситуация ведет к росту цен, которые диктуют монополии, и инфляция усиливается;</a:t>
            </a:r>
          </a:p>
          <a:p>
            <a:r>
              <a:rPr lang="ru-RU" dirty="0" smtClean="0"/>
              <a:t>инфляцию разгоняют и </a:t>
            </a:r>
            <a:r>
              <a:rPr lang="ru-RU" b="1" dirty="0" smtClean="0"/>
              <a:t>высокие инфляционные ожидания.</a:t>
            </a:r>
          </a:p>
          <a:p>
            <a:endParaRPr lang="ru-RU" dirty="0" smtClean="0"/>
          </a:p>
          <a:p>
            <a:r>
              <a:rPr lang="ru-RU" dirty="0" smtClean="0"/>
              <a:t>Но не всякий рост цен — инфляция. Например, если случился неурожай какой-то сельскохозяйственной культуры, то вырастут цены на продукты и товары, для которых эта культура — сырье. Если в следующем году урожай будет хороший, цены перестанут расти или даже снизятся. Также бывает сезонный рост цен.</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9</a:t>
            </a:fld>
            <a:endParaRPr lang="ru-RU"/>
          </a:p>
        </p:txBody>
      </p:sp>
    </p:spTree>
    <p:extLst>
      <p:ext uri="{BB962C8B-B14F-4D97-AF65-F5344CB8AC3E}">
        <p14:creationId xmlns:p14="http://schemas.microsoft.com/office/powerpoint/2010/main" val="18335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Важный фактор, который влияет на инфляцию, — это инфляционные ожидания. Другими словами, то, чего ждут люди — роста или падения цен. При прочих равных условиях инфляция может оказаться выше в той стране, где выше инфляционные ожидания. Если производители ожидают повышения цен на сырье, они заранее повышают цены на выпускаемые товары. Люди теряют надежду, что рост цен остановится, меньше сберегают и покупают товары впрок, тратят по максимуму полученную зарплату, ведь логичнее купить сегодня дешевле, чем переплачивать завтра. Кроме того, ожидая дальнейшего роста цен, работники требуют у работодателей повышения зарплаты, ее индексации на уровень инфляции. Все это подстегивает инфляцию. Получается замкнутый круг: цены продолжают расти, потому что люди этого ждут. Чем лучше работает центральный банк, тем ниже инфляционные ожидания в стране.</a:t>
            </a:r>
          </a:p>
          <a:p>
            <a:endParaRPr lang="ru-RU" dirty="0"/>
          </a:p>
        </p:txBody>
      </p:sp>
      <p:sp>
        <p:nvSpPr>
          <p:cNvPr id="4" name="Номер слайда 3"/>
          <p:cNvSpPr>
            <a:spLocks noGrp="1"/>
          </p:cNvSpPr>
          <p:nvPr>
            <p:ph type="sldNum" sz="quarter" idx="10"/>
          </p:nvPr>
        </p:nvSpPr>
        <p:spPr/>
        <p:txBody>
          <a:bodyPr/>
          <a:lstStyle/>
          <a:p>
            <a:fld id="{AA498D26-FEFA-42B5-9452-326140CA1AC1}" type="slidenum">
              <a:rPr lang="ru-RU" smtClean="0"/>
              <a:t>10</a:t>
            </a:fld>
            <a:endParaRPr lang="ru-RU"/>
          </a:p>
        </p:txBody>
      </p:sp>
    </p:spTree>
    <p:extLst>
      <p:ext uri="{BB962C8B-B14F-4D97-AF65-F5344CB8AC3E}">
        <p14:creationId xmlns:p14="http://schemas.microsoft.com/office/powerpoint/2010/main" val="117735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6CBB24-83EB-44E3-9C8C-C7F1C2AE3AEB}" type="datetime1">
              <a:rPr lang="ru-RU" smtClean="0"/>
              <a:t>26.04.2022</a:t>
            </a:fld>
            <a:endParaRPr lang="ru-RU"/>
          </a:p>
        </p:txBody>
      </p:sp>
      <p:sp>
        <p:nvSpPr>
          <p:cNvPr id="5" name="Нижний колонтитул 4"/>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B958BB-9C06-4DBD-AA26-E2B5690DE6E7}" type="datetime1">
              <a:rPr lang="ru-RU" smtClean="0"/>
              <a:t>26.04.2022</a:t>
            </a:fld>
            <a:endParaRPr lang="ru-RU"/>
          </a:p>
        </p:txBody>
      </p:sp>
      <p:sp>
        <p:nvSpPr>
          <p:cNvPr id="5" name="Нижний колонтитул 4"/>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7B1277-E6E7-423F-8D0A-32EE48678A8C}" type="datetime1">
              <a:rPr lang="ru-RU" smtClean="0"/>
              <a:t>26.04.2022</a:t>
            </a:fld>
            <a:endParaRPr lang="ru-RU"/>
          </a:p>
        </p:txBody>
      </p:sp>
      <p:sp>
        <p:nvSpPr>
          <p:cNvPr id="5" name="Нижний колонтитул 4"/>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5BDECF-46C9-41E1-AA12-4E6965338B70}" type="datetime1">
              <a:rPr lang="ru-RU" smtClean="0"/>
              <a:t>26.04.2022</a:t>
            </a:fld>
            <a:endParaRPr lang="ru-RU"/>
          </a:p>
        </p:txBody>
      </p:sp>
      <p:sp>
        <p:nvSpPr>
          <p:cNvPr id="5" name="Нижний колонтитул 4"/>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910935-8D57-447E-9567-0DE7BFB5152E}" type="datetime1">
              <a:rPr lang="ru-RU" smtClean="0"/>
              <a:t>26.04.2022</a:t>
            </a:fld>
            <a:endParaRPr lang="ru-RU"/>
          </a:p>
        </p:txBody>
      </p:sp>
      <p:sp>
        <p:nvSpPr>
          <p:cNvPr id="5" name="Нижний колонтитул 4"/>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F3290A-4ACA-4A53-B834-0FA91F1F586F}" type="datetime1">
              <a:rPr lang="ru-RU" smtClean="0"/>
              <a:t>26.04.2022</a:t>
            </a:fld>
            <a:endParaRPr lang="ru-RU"/>
          </a:p>
        </p:txBody>
      </p:sp>
      <p:sp>
        <p:nvSpPr>
          <p:cNvPr id="6" name="Нижний колонтитул 5"/>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BF20F6-AE99-47B3-855C-B0E3FEBC2D69}" type="datetime1">
              <a:rPr lang="ru-RU" smtClean="0"/>
              <a:t>26.04.2022</a:t>
            </a:fld>
            <a:endParaRPr lang="ru-RU"/>
          </a:p>
        </p:txBody>
      </p:sp>
      <p:sp>
        <p:nvSpPr>
          <p:cNvPr id="8" name="Нижний колонтитул 7"/>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8D088D-49DD-473A-BEDB-3012FB589F85}" type="datetime1">
              <a:rPr lang="ru-RU" smtClean="0"/>
              <a:t>26.04.2022</a:t>
            </a:fld>
            <a:endParaRPr lang="ru-RU"/>
          </a:p>
        </p:txBody>
      </p:sp>
      <p:sp>
        <p:nvSpPr>
          <p:cNvPr id="4" name="Нижний колонтитул 3"/>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3FD447-B2CD-42EF-A328-68DC960F3D43}" type="datetime1">
              <a:rPr lang="ru-RU" smtClean="0"/>
              <a:t>26.04.2022</a:t>
            </a:fld>
            <a:endParaRPr lang="ru-RU"/>
          </a:p>
        </p:txBody>
      </p:sp>
      <p:sp>
        <p:nvSpPr>
          <p:cNvPr id="3" name="Нижний колонтитул 2"/>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7BF041-D96F-45B0-8848-0877A07C5D97}" type="datetime1">
              <a:rPr lang="ru-RU" smtClean="0"/>
              <a:t>26.04.2022</a:t>
            </a:fld>
            <a:endParaRPr lang="ru-RU"/>
          </a:p>
        </p:txBody>
      </p:sp>
      <p:sp>
        <p:nvSpPr>
          <p:cNvPr id="6" name="Нижний колонтитул 5"/>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64FDE1-933B-4C94-B105-0DBF22CB750B}" type="datetime1">
              <a:rPr lang="ru-RU" smtClean="0"/>
              <a:t>26.04.2022</a:t>
            </a:fld>
            <a:endParaRPr lang="ru-RU"/>
          </a:p>
        </p:txBody>
      </p:sp>
      <p:sp>
        <p:nvSpPr>
          <p:cNvPr id="6" name="Нижний колонтитул 5"/>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36BD11-8979-4F27-BBA9-395A055B0B81}" type="datetime1">
              <a:rPr lang="ru-RU" smtClean="0"/>
              <a:t>26.04.2022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Подписывайтесь на нас в Инстаграм и Вконтакте: svo_capital</a:t>
            </a:r>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hyperlink" Target="mailto:svo_capital@mail.r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9.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23438" y="555524"/>
            <a:ext cx="4524375"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1" y="267494"/>
            <a:ext cx="127476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4189" y="268268"/>
            <a:ext cx="19018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5700" y="1918920"/>
            <a:ext cx="2739853" cy="830997"/>
          </a:xfrm>
          <a:prstGeom prst="rect">
            <a:avLst/>
          </a:prstGeom>
          <a:noFill/>
        </p:spPr>
        <p:txBody>
          <a:bodyPr wrap="none" rtlCol="0">
            <a:spAutoFit/>
          </a:bodyPr>
          <a:lstStyle/>
          <a:p>
            <a:r>
              <a:rPr lang="ru-RU" sz="4800" b="1" dirty="0" smtClean="0">
                <a:solidFill>
                  <a:schemeClr val="tx2">
                    <a:lumMod val="75000"/>
                  </a:schemeClr>
                </a:solidFill>
                <a:latin typeface="Arial" panose="020B0604020202020204" pitchFamily="34" charset="0"/>
                <a:cs typeface="Arial" panose="020B0604020202020204" pitchFamily="34" charset="0"/>
              </a:rPr>
              <a:t>ДЕНЬГИ</a:t>
            </a:r>
            <a:endParaRPr lang="ru-RU" sz="4800" b="1" dirty="0">
              <a:solidFill>
                <a:schemeClr val="tx2">
                  <a:lumMod val="75000"/>
                </a:schemeClr>
              </a:solidFill>
              <a:latin typeface="Arial" panose="020B0604020202020204" pitchFamily="34" charset="0"/>
              <a:cs typeface="Arial" panose="020B0604020202020204" pitchFamily="34" charset="0"/>
            </a:endParaRPr>
          </a:p>
        </p:txBody>
      </p:sp>
      <p:sp>
        <p:nvSpPr>
          <p:cNvPr id="5" name="Минус 4"/>
          <p:cNvSpPr/>
          <p:nvPr/>
        </p:nvSpPr>
        <p:spPr>
          <a:xfrm>
            <a:off x="3453967" y="2806861"/>
            <a:ext cx="2232248" cy="28803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ysClr val="windowText" lastClr="000000"/>
                </a:solidFill>
              </a:ln>
              <a:solidFill>
                <a:sysClr val="windowText" lastClr="000000"/>
              </a:solidFill>
            </a:endParaRPr>
          </a:p>
        </p:txBody>
      </p:sp>
      <p:pic>
        <p:nvPicPr>
          <p:cNvPr id="1029" name="Picture 5"/>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736976" y="1635646"/>
            <a:ext cx="1670050"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58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 r="-1" b="7958"/>
          <a:stretch/>
        </p:blipFill>
        <p:spPr bwMode="auto">
          <a:xfrm>
            <a:off x="-108520" y="-3398"/>
            <a:ext cx="9452647" cy="514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167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69" y="-30832"/>
            <a:ext cx="9844604" cy="56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3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86"/>
            <a:ext cx="8975626" cy="504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59982"/>
            <a:ext cx="81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771800" y="4659982"/>
            <a:ext cx="3255640" cy="381397"/>
          </a:xfrm>
        </p:spPr>
        <p:txBody>
          <a:bodyPr/>
          <a:lstStyle/>
          <a:p>
            <a:r>
              <a:rPr lang="ru-RU" dirty="0" smtClean="0">
                <a:solidFill>
                  <a:schemeClr val="tx2"/>
                </a:solidFill>
              </a:rPr>
              <a:t>Подписывайтесь на нас в </a:t>
            </a:r>
            <a:r>
              <a:rPr lang="ru-RU" dirty="0" err="1" smtClean="0">
                <a:solidFill>
                  <a:schemeClr val="tx2"/>
                </a:solidFill>
              </a:rPr>
              <a:t>Инстаграм</a:t>
            </a:r>
            <a:r>
              <a:rPr lang="ru-RU" dirty="0" smtClean="0">
                <a:solidFill>
                  <a:schemeClr val="tx2"/>
                </a:solidFill>
              </a:rPr>
              <a:t> и </a:t>
            </a:r>
            <a:r>
              <a:rPr lang="ru-RU" dirty="0" err="1" smtClean="0">
                <a:solidFill>
                  <a:schemeClr val="tx2"/>
                </a:solidFill>
              </a:rPr>
              <a:t>Вконтакте</a:t>
            </a:r>
            <a:r>
              <a:rPr lang="ru-RU" dirty="0" smtClean="0">
                <a:solidFill>
                  <a:schemeClr val="tx2"/>
                </a:solidFill>
              </a:rPr>
              <a:t>: </a:t>
            </a:r>
            <a:r>
              <a:rPr lang="ru-RU" dirty="0" err="1" smtClean="0">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356770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5" y="-33536"/>
            <a:ext cx="9204819" cy="517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31990"/>
            <a:ext cx="81756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3097086" y="4691955"/>
            <a:ext cx="3031976" cy="376237"/>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164251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6"/>
            <a:ext cx="9150572" cy="514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659982"/>
            <a:ext cx="81756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699792" y="4659982"/>
            <a:ext cx="3320008" cy="381125"/>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2869121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121419"/>
            <a:ext cx="4301405" cy="2485256"/>
          </a:xfrm>
          <a:prstGeom prst="rect">
            <a:avLst/>
          </a:prstGeom>
        </p:spPr>
      </p:pic>
      <p:sp>
        <p:nvSpPr>
          <p:cNvPr id="4" name="TextBox 3"/>
          <p:cNvSpPr txBox="1"/>
          <p:nvPr/>
        </p:nvSpPr>
        <p:spPr>
          <a:xfrm>
            <a:off x="467544" y="551759"/>
            <a:ext cx="7344816" cy="1569660"/>
          </a:xfrm>
          <a:prstGeom prst="rect">
            <a:avLst/>
          </a:prstGeom>
          <a:noFill/>
        </p:spPr>
        <p:txBody>
          <a:bodyPr wrap="square" rtlCol="0">
            <a:spAutoFit/>
          </a:bodyPr>
          <a:lstStyle/>
          <a:p>
            <a:r>
              <a:rPr lang="ru-RU" sz="4800" b="1" dirty="0">
                <a:solidFill>
                  <a:schemeClr val="tx2">
                    <a:lumMod val="75000"/>
                  </a:schemeClr>
                </a:solidFill>
                <a:latin typeface="Arial" panose="020B0604020202020204" pitchFamily="34" charset="0"/>
                <a:cs typeface="Arial" panose="020B0604020202020204" pitchFamily="34" charset="0"/>
              </a:rPr>
              <a:t>У</a:t>
            </a:r>
            <a:r>
              <a:rPr lang="ru-RU" sz="4800" b="1" dirty="0" smtClean="0">
                <a:solidFill>
                  <a:schemeClr val="tx2">
                    <a:lumMod val="75000"/>
                  </a:schemeClr>
                </a:solidFill>
                <a:latin typeface="Arial" panose="020B0604020202020204" pitchFamily="34" charset="0"/>
                <a:cs typeface="Arial" panose="020B0604020202020204" pitchFamily="34" charset="0"/>
              </a:rPr>
              <a:t>гадаем купюры разных стран?</a:t>
            </a:r>
            <a:endParaRPr lang="ru-RU" sz="48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1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83568" y="365870"/>
            <a:ext cx="5976664" cy="830997"/>
          </a:xfrm>
          <a:prstGeom prst="rect">
            <a:avLst/>
          </a:prstGeom>
          <a:noFill/>
        </p:spPr>
        <p:txBody>
          <a:bodyPr wrap="square" rtlCol="0">
            <a:spAutoFit/>
          </a:bodyPr>
          <a:lstStyle/>
          <a:p>
            <a:r>
              <a:rPr lang="ru-RU" sz="2400" b="1" dirty="0" smtClean="0">
                <a:solidFill>
                  <a:schemeClr val="tx2">
                    <a:lumMod val="75000"/>
                  </a:schemeClr>
                </a:solidFill>
                <a:latin typeface="Arial" panose="020B0604020202020204" pitchFamily="34" charset="0"/>
                <a:cs typeface="Arial" panose="020B0604020202020204" pitchFamily="34" charset="0"/>
              </a:rPr>
              <a:t>Давайте начнем: какая страна использует эту купюру? </a:t>
            </a:r>
            <a:endParaRPr lang="ru-RU" sz="2400" b="1" dirty="0">
              <a:solidFill>
                <a:schemeClr val="tx2">
                  <a:lumMod val="75000"/>
                </a:schemeClr>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91630"/>
            <a:ext cx="4400798" cy="3024336"/>
          </a:xfrm>
          <a:prstGeom prst="rect">
            <a:avLst/>
          </a:prstGeom>
        </p:spPr>
      </p:pic>
      <p:sp>
        <p:nvSpPr>
          <p:cNvPr id="5" name="TextBox 4"/>
          <p:cNvSpPr txBox="1"/>
          <p:nvPr/>
        </p:nvSpPr>
        <p:spPr>
          <a:xfrm>
            <a:off x="6190685" y="1130847"/>
            <a:ext cx="2268760"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Норвегия</a:t>
            </a:r>
          </a:p>
        </p:txBody>
      </p:sp>
      <p:grpSp>
        <p:nvGrpSpPr>
          <p:cNvPr id="10" name="Группа 9"/>
          <p:cNvGrpSpPr/>
          <p:nvPr/>
        </p:nvGrpSpPr>
        <p:grpSpPr>
          <a:xfrm>
            <a:off x="5726148" y="1138609"/>
            <a:ext cx="470482" cy="2448831"/>
            <a:chOff x="5726148" y="1138609"/>
            <a:chExt cx="470482" cy="244883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148" y="1138609"/>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148" y="1800328"/>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135" y="2462048"/>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080" y="3130240"/>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6191672" y="2454286"/>
            <a:ext cx="1453796"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Канада</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6190685" y="3064220"/>
            <a:ext cx="1946367"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Исландия</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6190685" y="1792566"/>
            <a:ext cx="126355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Чехия</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752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83568" y="349168"/>
            <a:ext cx="5544616" cy="954107"/>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Правильный ответ:</a:t>
            </a:r>
          </a:p>
          <a:p>
            <a:r>
              <a:rPr lang="ru-RU" sz="2800" b="1" dirty="0" smtClean="0">
                <a:solidFill>
                  <a:srgbClr val="00B050"/>
                </a:solidFill>
                <a:latin typeface="Arial" panose="020B0604020202020204" pitchFamily="34" charset="0"/>
                <a:cs typeface="Arial" panose="020B0604020202020204" pitchFamily="34" charset="0"/>
              </a:rPr>
              <a:t>Канада </a:t>
            </a:r>
            <a:endParaRPr lang="ru-RU" sz="2800" b="1" dirty="0">
              <a:solidFill>
                <a:srgbClr val="00B05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47614"/>
            <a:ext cx="5580112" cy="2538493"/>
          </a:xfrm>
          <a:prstGeom prst="rect">
            <a:avLst/>
          </a:prstGeom>
        </p:spPr>
      </p:pic>
    </p:spTree>
    <p:extLst>
      <p:ext uri="{BB962C8B-B14F-4D97-AF65-F5344CB8AC3E}">
        <p14:creationId xmlns:p14="http://schemas.microsoft.com/office/powerpoint/2010/main" val="4027183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83568" y="339502"/>
            <a:ext cx="6696744" cy="1261884"/>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Какая страна использует эту купюру?</a:t>
            </a:r>
          </a:p>
          <a:p>
            <a:endParaRPr lang="ru-RU" sz="2000" dirty="0">
              <a:solidFill>
                <a:schemeClr val="accent4">
                  <a:lumMod val="75000"/>
                </a:schemeClr>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76937"/>
            <a:ext cx="5303816" cy="2870200"/>
          </a:xfrm>
          <a:prstGeom prst="rect">
            <a:avLst/>
          </a:prstGeom>
        </p:spPr>
      </p:pic>
      <p:sp>
        <p:nvSpPr>
          <p:cNvPr id="5" name="TextBox 4"/>
          <p:cNvSpPr txBox="1"/>
          <p:nvPr/>
        </p:nvSpPr>
        <p:spPr>
          <a:xfrm>
            <a:off x="6344394" y="1442272"/>
            <a:ext cx="2232248"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Казахстан</a:t>
            </a:r>
            <a:endParaRPr lang="ru-RU" sz="20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42272"/>
            <a:ext cx="4762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44394" y="3435846"/>
            <a:ext cx="2314223"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Гренландия</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6344394" y="2787774"/>
            <a:ext cx="1461426"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Россия</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6344394" y="2118321"/>
            <a:ext cx="1946367"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Исландия</a:t>
            </a:r>
            <a:endParaRPr lang="ru-RU"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548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24266" y="267494"/>
            <a:ext cx="4976192" cy="954107"/>
          </a:xfrm>
          <a:prstGeom prst="rect">
            <a:avLst/>
          </a:prstGeom>
          <a:noFill/>
        </p:spPr>
        <p:txBody>
          <a:bodyPr wrap="square" rtlCol="0">
            <a:spAutoFit/>
          </a:bodyPr>
          <a:lstStyle/>
          <a:p>
            <a:r>
              <a:rPr lang="ru-RU" sz="2800" b="1" dirty="0">
                <a:solidFill>
                  <a:schemeClr val="tx2">
                    <a:lumMod val="75000"/>
                  </a:schemeClr>
                </a:solidFill>
                <a:latin typeface="Arial" panose="020B0604020202020204" pitchFamily="34" charset="0"/>
                <a:cs typeface="Arial" panose="020B0604020202020204" pitchFamily="34" charset="0"/>
              </a:rPr>
              <a:t>Правильный ответ</a:t>
            </a:r>
            <a:r>
              <a:rPr lang="ru-RU" sz="2800" b="1" dirty="0" smtClean="0">
                <a:solidFill>
                  <a:schemeClr val="tx2">
                    <a:lumMod val="75000"/>
                  </a:schemeClr>
                </a:solidFill>
                <a:latin typeface="Arial" panose="020B0604020202020204" pitchFamily="34" charset="0"/>
                <a:cs typeface="Arial" panose="020B0604020202020204" pitchFamily="34" charset="0"/>
              </a:rPr>
              <a:t>: </a:t>
            </a:r>
          </a:p>
          <a:p>
            <a:r>
              <a:rPr lang="ru-RU" sz="2800" b="1" dirty="0" smtClean="0">
                <a:solidFill>
                  <a:srgbClr val="00B050"/>
                </a:solidFill>
                <a:latin typeface="Arial" panose="020B0604020202020204" pitchFamily="34" charset="0"/>
                <a:cs typeface="Arial" panose="020B0604020202020204" pitchFamily="34" charset="0"/>
              </a:rPr>
              <a:t>Казахстан</a:t>
            </a:r>
            <a:endParaRPr lang="ru-RU" sz="2800" b="1" dirty="0">
              <a:solidFill>
                <a:srgbClr val="00B05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47614"/>
            <a:ext cx="5715000" cy="2870200"/>
          </a:xfrm>
          <a:prstGeom prst="rect">
            <a:avLst/>
          </a:prstGeom>
        </p:spPr>
      </p:pic>
    </p:spTree>
    <p:extLst>
      <p:ext uri="{BB962C8B-B14F-4D97-AF65-F5344CB8AC3E}">
        <p14:creationId xmlns:p14="http://schemas.microsoft.com/office/powerpoint/2010/main" val="220267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8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4731990"/>
            <a:ext cx="7920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ижний колонтитул 1"/>
          <p:cNvSpPr>
            <a:spLocks noGrp="1"/>
          </p:cNvSpPr>
          <p:nvPr>
            <p:ph type="ftr" sz="quarter" idx="11"/>
          </p:nvPr>
        </p:nvSpPr>
        <p:spPr>
          <a:xfrm>
            <a:off x="2483768" y="4659982"/>
            <a:ext cx="4032448" cy="381125"/>
          </a:xfrm>
        </p:spPr>
        <p:txBody>
          <a:bodyPr/>
          <a:lstStyle/>
          <a:p>
            <a:r>
              <a:rPr lang="ru-RU" dirty="0" smtClean="0">
                <a:solidFill>
                  <a:schemeClr val="tx2"/>
                </a:solidFill>
              </a:rPr>
              <a:t>Подписывайтесь на нас в </a:t>
            </a:r>
            <a:r>
              <a:rPr lang="ru-RU" dirty="0" err="1" smtClean="0">
                <a:solidFill>
                  <a:schemeClr val="tx2"/>
                </a:solidFill>
              </a:rPr>
              <a:t>Инстаграм</a:t>
            </a:r>
            <a:r>
              <a:rPr lang="ru-RU" dirty="0" smtClean="0">
                <a:solidFill>
                  <a:schemeClr val="tx2"/>
                </a:solidFill>
              </a:rPr>
              <a:t> и </a:t>
            </a:r>
            <a:r>
              <a:rPr lang="ru-RU" dirty="0" err="1" smtClean="0">
                <a:solidFill>
                  <a:schemeClr val="tx2"/>
                </a:solidFill>
              </a:rPr>
              <a:t>Вконтакте</a:t>
            </a:r>
            <a:r>
              <a:rPr lang="ru-RU" dirty="0" smtClean="0">
                <a:solidFill>
                  <a:schemeClr val="tx2"/>
                </a:solidFill>
              </a:rPr>
              <a:t>: </a:t>
            </a:r>
            <a:r>
              <a:rPr lang="ru-RU" sz="1400" dirty="0" err="1" smtClean="0">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4067296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539552" y="382474"/>
            <a:ext cx="5688632" cy="1231106"/>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Какая страна использует эти деньги?</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47614"/>
            <a:ext cx="3816424" cy="3310632"/>
          </a:xfrm>
          <a:prstGeom prst="rect">
            <a:avLst/>
          </a:prstGeom>
        </p:spPr>
      </p:pic>
      <p:sp>
        <p:nvSpPr>
          <p:cNvPr id="6" name="TextBox 5"/>
          <p:cNvSpPr txBox="1"/>
          <p:nvPr/>
        </p:nvSpPr>
        <p:spPr>
          <a:xfrm>
            <a:off x="5292080" y="1419622"/>
            <a:ext cx="2808312"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Тайвань</a:t>
            </a:r>
            <a:endParaRPr lang="ru-RU" sz="20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30" y="1491630"/>
            <a:ext cx="4762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2080" y="2738758"/>
            <a:ext cx="194752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Малайзия</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5292080" y="3413160"/>
            <a:ext cx="1564852"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Багамы</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5292080" y="2067694"/>
            <a:ext cx="2337499"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Филиппины</a:t>
            </a:r>
            <a:endParaRPr lang="ru-RU"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514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11560" y="334357"/>
            <a:ext cx="6624736" cy="954107"/>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Правильный ответ:</a:t>
            </a:r>
          </a:p>
          <a:p>
            <a:r>
              <a:rPr lang="ru-RU" sz="2800" b="1" dirty="0" smtClean="0">
                <a:solidFill>
                  <a:srgbClr val="00B050"/>
                </a:solidFill>
                <a:latin typeface="Arial" panose="020B0604020202020204" pitchFamily="34" charset="0"/>
                <a:cs typeface="Arial" panose="020B0604020202020204" pitchFamily="34" charset="0"/>
              </a:rPr>
              <a:t>Малайзия</a:t>
            </a:r>
            <a:endParaRPr lang="ru-RU" sz="2800" b="1" dirty="0">
              <a:solidFill>
                <a:srgbClr val="00B05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08" y="1275606"/>
            <a:ext cx="4444365" cy="2952328"/>
          </a:xfrm>
          <a:prstGeom prst="rect">
            <a:avLst/>
          </a:prstGeom>
        </p:spPr>
      </p:pic>
    </p:spTree>
    <p:extLst>
      <p:ext uri="{BB962C8B-B14F-4D97-AF65-F5344CB8AC3E}">
        <p14:creationId xmlns:p14="http://schemas.microsoft.com/office/powerpoint/2010/main" val="338122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03976" y="395267"/>
            <a:ext cx="6120680" cy="1231106"/>
          </a:xfrm>
          <a:prstGeom prst="rect">
            <a:avLst/>
          </a:prstGeom>
          <a:noFill/>
        </p:spPr>
        <p:txBody>
          <a:bodyPr wrap="square" rtlCol="0">
            <a:spAutoFit/>
          </a:bodyPr>
          <a:lstStyle/>
          <a:p>
            <a:r>
              <a:rPr lang="ru-RU" sz="2800" dirty="0" smtClean="0">
                <a:solidFill>
                  <a:schemeClr val="tx2">
                    <a:lumMod val="75000"/>
                  </a:schemeClr>
                </a:solidFill>
                <a:latin typeface="Arial" panose="020B0604020202020204" pitchFamily="34" charset="0"/>
                <a:cs typeface="Arial" panose="020B0604020202020204" pitchFamily="34" charset="0"/>
              </a:rPr>
              <a:t>Какой стране принадлежат эти банкноты?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76" y="1639383"/>
            <a:ext cx="5019675" cy="2661840"/>
          </a:xfrm>
          <a:prstGeom prst="rect">
            <a:avLst/>
          </a:prstGeom>
        </p:spPr>
      </p:pic>
      <p:sp>
        <p:nvSpPr>
          <p:cNvPr id="5" name="TextBox 4"/>
          <p:cNvSpPr txBox="1"/>
          <p:nvPr/>
        </p:nvSpPr>
        <p:spPr>
          <a:xfrm>
            <a:off x="6300192" y="1626373"/>
            <a:ext cx="1800200" cy="830997"/>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Таиланд</a:t>
            </a:r>
            <a:endParaRPr lang="ru-RU" sz="2000" b="1" dirty="0" smtClean="0">
              <a:solidFill>
                <a:schemeClr val="tx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942" y="1626373"/>
            <a:ext cx="4762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0192" y="3553440"/>
            <a:ext cx="1710725"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Израиль</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6300192" y="2891323"/>
            <a:ext cx="1317990"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Индия</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6300192" y="2195760"/>
            <a:ext cx="1671420"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Тайвань</a:t>
            </a:r>
            <a:endParaRPr lang="ru-RU"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35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539552" y="321991"/>
            <a:ext cx="5760640" cy="1231106"/>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Правильный ответ:</a:t>
            </a:r>
          </a:p>
          <a:p>
            <a:r>
              <a:rPr lang="ru-RU" sz="2800" b="1" dirty="0" smtClean="0">
                <a:solidFill>
                  <a:srgbClr val="00B050"/>
                </a:solidFill>
                <a:latin typeface="Arial" panose="020B0604020202020204" pitchFamily="34" charset="0"/>
                <a:cs typeface="Arial" panose="020B0604020202020204" pitchFamily="34" charset="0"/>
              </a:rPr>
              <a:t>Индия</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06876"/>
            <a:ext cx="4347180" cy="3187932"/>
          </a:xfrm>
          <a:prstGeom prst="rect">
            <a:avLst/>
          </a:prstGeom>
        </p:spPr>
      </p:pic>
    </p:spTree>
    <p:extLst>
      <p:ext uri="{BB962C8B-B14F-4D97-AF65-F5344CB8AC3E}">
        <p14:creationId xmlns:p14="http://schemas.microsoft.com/office/powerpoint/2010/main" val="2933720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495908" y="354514"/>
            <a:ext cx="5256584"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А эти банкноты?</a:t>
            </a:r>
            <a:endParaRPr lang="ru-RU" sz="2800" b="1" dirty="0">
              <a:solidFill>
                <a:schemeClr val="tx2">
                  <a:lumMod val="75000"/>
                </a:schemeClr>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8" y="987574"/>
            <a:ext cx="4848081" cy="3227437"/>
          </a:xfrm>
          <a:prstGeom prst="rect">
            <a:avLst/>
          </a:prstGeom>
        </p:spPr>
      </p:pic>
      <p:sp>
        <p:nvSpPr>
          <p:cNvPr id="5" name="TextBox 4"/>
          <p:cNvSpPr txBox="1"/>
          <p:nvPr/>
        </p:nvSpPr>
        <p:spPr>
          <a:xfrm>
            <a:off x="5964273" y="1131590"/>
            <a:ext cx="2232248"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Кения</a:t>
            </a:r>
            <a:endParaRPr lang="ru-RU" sz="20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023" y="1203598"/>
            <a:ext cx="4762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64273" y="2538963"/>
            <a:ext cx="293497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Южная Африка</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5964273" y="3243683"/>
            <a:ext cx="166584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Нигерия</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5964273" y="1851670"/>
            <a:ext cx="1387688"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Уганда</a:t>
            </a:r>
            <a:endParaRPr lang="ru-RU"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741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467544" y="323135"/>
            <a:ext cx="6336704" cy="1231106"/>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Правильный ответ:</a:t>
            </a:r>
          </a:p>
          <a:p>
            <a:r>
              <a:rPr lang="ru-RU" sz="2800" b="1" dirty="0" smtClean="0">
                <a:solidFill>
                  <a:srgbClr val="00B050"/>
                </a:solidFill>
                <a:latin typeface="Arial" panose="020B0604020202020204" pitchFamily="34" charset="0"/>
                <a:cs typeface="Arial" panose="020B0604020202020204" pitchFamily="34" charset="0"/>
              </a:rPr>
              <a:t>Южная Африка</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308020"/>
            <a:ext cx="4728144" cy="3144216"/>
          </a:xfrm>
          <a:prstGeom prst="rect">
            <a:avLst/>
          </a:prstGeom>
        </p:spPr>
      </p:pic>
    </p:spTree>
    <p:extLst>
      <p:ext uri="{BB962C8B-B14F-4D97-AF65-F5344CB8AC3E}">
        <p14:creationId xmlns:p14="http://schemas.microsoft.com/office/powerpoint/2010/main" val="3225063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22752" y="411510"/>
            <a:ext cx="7189608" cy="1261884"/>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В какой стране Вы бы могли использовать эти купюры?</a:t>
            </a:r>
          </a:p>
          <a:p>
            <a:endParaRPr lang="ru-RU" sz="2000" dirty="0">
              <a:solidFill>
                <a:schemeClr val="accent4">
                  <a:lumMod val="75000"/>
                </a:schemeClr>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2" y="1419622"/>
            <a:ext cx="4833867" cy="3147814"/>
          </a:xfrm>
          <a:prstGeom prst="rect">
            <a:avLst/>
          </a:prstGeom>
        </p:spPr>
      </p:pic>
      <p:sp>
        <p:nvSpPr>
          <p:cNvPr id="5" name="TextBox 4"/>
          <p:cNvSpPr txBox="1"/>
          <p:nvPr/>
        </p:nvSpPr>
        <p:spPr>
          <a:xfrm>
            <a:off x="6019800" y="1428734"/>
            <a:ext cx="2512640"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Фиджи</a:t>
            </a:r>
            <a:endParaRPr lang="ru-RU" sz="20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1448412"/>
            <a:ext cx="4762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3393408"/>
            <a:ext cx="211218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Австралия</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6019800" y="2731919"/>
            <a:ext cx="194752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Малайзия</a:t>
            </a:r>
            <a:endParaRPr lang="ru-RU" b="1" dirty="0">
              <a:solidFill>
                <a:schemeClr val="tx2">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6019800" y="2067694"/>
            <a:ext cx="3118226"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Новая Зеландия</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2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539552" y="358923"/>
            <a:ext cx="5904656" cy="1231106"/>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Правильный ответ:</a:t>
            </a:r>
          </a:p>
          <a:p>
            <a:r>
              <a:rPr lang="ru-RU" sz="2800" b="1" dirty="0" smtClean="0">
                <a:solidFill>
                  <a:srgbClr val="00B050"/>
                </a:solidFill>
                <a:latin typeface="Arial" panose="020B0604020202020204" pitchFamily="34" charset="0"/>
                <a:cs typeface="Arial" panose="020B0604020202020204" pitchFamily="34" charset="0"/>
              </a:rPr>
              <a:t>Новая Зеландия</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347614"/>
            <a:ext cx="4792524" cy="3196014"/>
          </a:xfrm>
          <a:prstGeom prst="rect">
            <a:avLst/>
          </a:prstGeom>
        </p:spPr>
      </p:pic>
    </p:spTree>
    <p:extLst>
      <p:ext uri="{BB962C8B-B14F-4D97-AF65-F5344CB8AC3E}">
        <p14:creationId xmlns:p14="http://schemas.microsoft.com/office/powerpoint/2010/main" val="3154510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4" name="TextBox 3"/>
          <p:cNvSpPr txBox="1"/>
          <p:nvPr/>
        </p:nvSpPr>
        <p:spPr>
          <a:xfrm>
            <a:off x="354440" y="320039"/>
            <a:ext cx="6233784" cy="954107"/>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И последняя купюра принадлежит…?</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6344394" y="1421242"/>
            <a:ext cx="2952328" cy="523220"/>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Мексике</a:t>
            </a:r>
            <a:endParaRPr lang="ru-RU" sz="20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40" y="1274146"/>
            <a:ext cx="5352528" cy="2817291"/>
          </a:xfrm>
          <a:prstGeom prst="rect">
            <a:avLst/>
          </a:prstGeom>
        </p:spPr>
      </p:pic>
      <p:sp>
        <p:nvSpPr>
          <p:cNvPr id="3" name="TextBox 2"/>
          <p:cNvSpPr txBox="1"/>
          <p:nvPr/>
        </p:nvSpPr>
        <p:spPr>
          <a:xfrm>
            <a:off x="6344394" y="3381946"/>
            <a:ext cx="2630400"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Южной Корее</a:t>
            </a:r>
            <a:endParaRPr lang="ru-RU" sz="2800" b="1" dirty="0">
              <a:solidFill>
                <a:schemeClr val="tx2">
                  <a:lumMod val="75000"/>
                </a:schemeClr>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60416"/>
            <a:ext cx="4762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44394" y="2700732"/>
            <a:ext cx="1537600"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Японии</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6351223" y="2067694"/>
            <a:ext cx="1308371" cy="523220"/>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Китаю</a:t>
            </a:r>
            <a:endParaRPr lang="ru-RU"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48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495908" y="391961"/>
            <a:ext cx="5256584" cy="954107"/>
          </a:xfrm>
          <a:prstGeom prst="rect">
            <a:avLst/>
          </a:prstGeom>
          <a:noFill/>
        </p:spPr>
        <p:txBody>
          <a:bodyPr wrap="squar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Правильный ответ:</a:t>
            </a:r>
          </a:p>
          <a:p>
            <a:r>
              <a:rPr lang="ru-RU" sz="2800" b="1" dirty="0" smtClean="0">
                <a:solidFill>
                  <a:srgbClr val="00B050"/>
                </a:solidFill>
                <a:latin typeface="Arial" panose="020B0604020202020204" pitchFamily="34" charset="0"/>
                <a:cs typeface="Arial" panose="020B0604020202020204" pitchFamily="34" charset="0"/>
              </a:rPr>
              <a:t>Китаю</a:t>
            </a:r>
            <a:endParaRPr lang="ru-RU" sz="2800" b="1" dirty="0">
              <a:solidFill>
                <a:srgbClr val="00B05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8" y="1275606"/>
            <a:ext cx="5661185" cy="2783954"/>
          </a:xfrm>
          <a:prstGeom prst="rect">
            <a:avLst/>
          </a:prstGeom>
        </p:spPr>
      </p:pic>
    </p:spTree>
    <p:extLst>
      <p:ext uri="{BB962C8B-B14F-4D97-AF65-F5344CB8AC3E}">
        <p14:creationId xmlns:p14="http://schemas.microsoft.com/office/powerpoint/2010/main" val="4283454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03" y="4706689"/>
            <a:ext cx="81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555776" y="4706689"/>
            <a:ext cx="3600400" cy="334418"/>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220167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Подписывайтесь на нас в Инстаграм и Вконтакте: svo_capital</a:t>
            </a:r>
            <a:endParaRPr lang="ru-RU"/>
          </a:p>
        </p:txBody>
      </p:sp>
      <p:sp>
        <p:nvSpPr>
          <p:cNvPr id="3" name="TextBox 2"/>
          <p:cNvSpPr txBox="1"/>
          <p:nvPr/>
        </p:nvSpPr>
        <p:spPr>
          <a:xfrm>
            <a:off x="683568" y="495712"/>
            <a:ext cx="5092548" cy="707886"/>
          </a:xfrm>
          <a:prstGeom prst="rect">
            <a:avLst/>
          </a:prstGeom>
          <a:noFill/>
        </p:spPr>
        <p:txBody>
          <a:bodyPr wrap="none" rtlCol="0">
            <a:spAutoFit/>
          </a:bodyPr>
          <a:lstStyle/>
          <a:p>
            <a:r>
              <a:rPr lang="ru-RU" sz="4000" b="1" dirty="0" smtClean="0">
                <a:solidFill>
                  <a:schemeClr val="tx2">
                    <a:lumMod val="75000"/>
                  </a:schemeClr>
                </a:solidFill>
                <a:latin typeface="Arial" panose="020B0604020202020204" pitchFamily="34" charset="0"/>
                <a:cs typeface="Arial" panose="020B0604020202020204" pitchFamily="34" charset="0"/>
              </a:rPr>
              <a:t>ПОДВОДИМ ИТОГИ</a:t>
            </a:r>
            <a:endParaRPr lang="ru-RU" sz="4000" b="1" dirty="0">
              <a:solidFill>
                <a:schemeClr val="tx2">
                  <a:lumMod val="75000"/>
                </a:schemeClr>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35646"/>
            <a:ext cx="2293188" cy="215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58755" y="1203598"/>
            <a:ext cx="6131748" cy="3416320"/>
          </a:xfrm>
          <a:prstGeom prst="rect">
            <a:avLst/>
          </a:prstGeom>
          <a:noFill/>
        </p:spPr>
        <p:txBody>
          <a:bodyPr wrap="square" rtlCol="0">
            <a:spAutoFit/>
          </a:bodyPr>
          <a:lstStyle/>
          <a:p>
            <a:pPr marL="342900" indent="-342900">
              <a:buFont typeface="+mj-lt"/>
              <a:buAutoNum type="arabicPeriod"/>
            </a:pPr>
            <a:r>
              <a:rPr lang="ru-RU" dirty="0" smtClean="0">
                <a:latin typeface="Arial" panose="020B0604020202020204" pitchFamily="34" charset="0"/>
                <a:cs typeface="Arial" panose="020B0604020202020204" pitchFamily="34" charset="0"/>
              </a:rPr>
              <a:t>В России деньги печатает «Гознак» по заказу Банка России</a:t>
            </a:r>
            <a:br>
              <a:rPr lang="ru-RU" dirty="0" smtClean="0">
                <a:latin typeface="Arial" panose="020B0604020202020204" pitchFamily="34" charset="0"/>
                <a:cs typeface="Arial" panose="020B0604020202020204" pitchFamily="34" charset="0"/>
              </a:rPr>
            </a:br>
            <a:endParaRPr lang="ru-RU" dirty="0" smtClean="0">
              <a:latin typeface="Arial" panose="020B0604020202020204" pitchFamily="34" charset="0"/>
              <a:cs typeface="Arial" panose="020B0604020202020204" pitchFamily="34" charset="0"/>
            </a:endParaRPr>
          </a:p>
          <a:p>
            <a:pPr marL="342900" indent="-342900">
              <a:buFont typeface="+mj-lt"/>
              <a:buAutoNum type="arabicPeriod"/>
            </a:pPr>
            <a:r>
              <a:rPr lang="ru-RU" dirty="0">
                <a:latin typeface="Arial" panose="020B0604020202020204" pitchFamily="34" charset="0"/>
                <a:cs typeface="Arial" panose="020B0604020202020204" pitchFamily="34" charset="0"/>
              </a:rPr>
              <a:t>Банковские карты бывают двух видов — дебетовые и </a:t>
            </a:r>
            <a:r>
              <a:rPr lang="ru-RU" dirty="0" smtClean="0">
                <a:latin typeface="Arial" panose="020B0604020202020204" pitchFamily="34" charset="0"/>
                <a:cs typeface="Arial" panose="020B0604020202020204" pitchFamily="34" charset="0"/>
              </a:rPr>
              <a:t>кредитные</a:t>
            </a:r>
            <a:br>
              <a:rPr lang="ru-RU" dirty="0" smtClean="0">
                <a:latin typeface="Arial" panose="020B0604020202020204" pitchFamily="34" charset="0"/>
                <a:cs typeface="Arial" panose="020B0604020202020204" pitchFamily="34" charset="0"/>
              </a:rPr>
            </a:br>
            <a:endParaRPr lang="ru-RU" dirty="0" smtClean="0">
              <a:latin typeface="Arial" panose="020B0604020202020204" pitchFamily="34" charset="0"/>
              <a:cs typeface="Arial" panose="020B0604020202020204" pitchFamily="34" charset="0"/>
            </a:endParaRPr>
          </a:p>
          <a:p>
            <a:pPr marL="342900" indent="-342900">
              <a:buFont typeface="+mj-lt"/>
              <a:buAutoNum type="arabicPeriod"/>
            </a:pPr>
            <a:r>
              <a:rPr lang="ru-RU" dirty="0" smtClean="0">
                <a:latin typeface="Arial" panose="020B0604020202020204" pitchFamily="34" charset="0"/>
                <a:cs typeface="Arial" panose="020B0604020202020204" pitchFamily="34" charset="0"/>
              </a:rPr>
              <a:t>Дебетовую карту можно получить с 14 лет</a:t>
            </a:r>
            <a:br>
              <a:rPr lang="ru-RU" dirty="0" smtClean="0">
                <a:latin typeface="Arial" panose="020B0604020202020204" pitchFamily="34" charset="0"/>
                <a:cs typeface="Arial" panose="020B0604020202020204" pitchFamily="34" charset="0"/>
              </a:rPr>
            </a:br>
            <a:endParaRPr lang="ru-RU" dirty="0" smtClean="0">
              <a:latin typeface="Arial" panose="020B0604020202020204" pitchFamily="34" charset="0"/>
              <a:cs typeface="Arial" panose="020B0604020202020204" pitchFamily="34" charset="0"/>
            </a:endParaRPr>
          </a:p>
          <a:p>
            <a:pPr marL="342900" indent="-342900">
              <a:buFont typeface="+mj-lt"/>
              <a:buAutoNum type="arabicPeriod"/>
            </a:pPr>
            <a:r>
              <a:rPr lang="ru-RU" dirty="0">
                <a:latin typeface="Arial" panose="020B0604020202020204" pitchFamily="34" charset="0"/>
                <a:cs typeface="Arial" panose="020B0604020202020204" pitchFamily="34" charset="0"/>
              </a:rPr>
              <a:t>Инфляция — это устойчивый рост цен на товары и </a:t>
            </a:r>
            <a:r>
              <a:rPr lang="ru-RU" dirty="0" smtClean="0">
                <a:latin typeface="Arial" panose="020B0604020202020204" pitchFamily="34" charset="0"/>
                <a:cs typeface="Arial" panose="020B0604020202020204" pitchFamily="34" charset="0"/>
              </a:rPr>
              <a:t>услуги</a:t>
            </a:r>
            <a:br>
              <a:rPr lang="ru-RU" dirty="0" smtClean="0">
                <a:latin typeface="Arial" panose="020B0604020202020204" pitchFamily="34" charset="0"/>
                <a:cs typeface="Arial" panose="020B0604020202020204" pitchFamily="34" charset="0"/>
              </a:rPr>
            </a:br>
            <a:endParaRPr lang="ru-RU" dirty="0" smtClean="0">
              <a:latin typeface="Arial" panose="020B0604020202020204" pitchFamily="34" charset="0"/>
              <a:cs typeface="Arial" panose="020B0604020202020204" pitchFamily="34" charset="0"/>
            </a:endParaRPr>
          </a:p>
          <a:p>
            <a:pPr marL="342900" indent="-342900">
              <a:buFont typeface="+mj-lt"/>
              <a:buAutoNum type="arabicPeriod"/>
            </a:pPr>
            <a:r>
              <a:rPr lang="ru-RU" dirty="0" smtClean="0">
                <a:latin typeface="Arial" panose="020B0604020202020204" pitchFamily="34" charset="0"/>
                <a:cs typeface="Arial" panose="020B0604020202020204" pitchFamily="34" charset="0"/>
              </a:rPr>
              <a:t>Инфляцию контролирует Банк России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268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643" y="2613025"/>
            <a:ext cx="50482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75606"/>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619672" y="1150263"/>
            <a:ext cx="5026248" cy="707886"/>
          </a:xfrm>
          <a:prstGeom prst="rect">
            <a:avLst/>
          </a:prstGeom>
        </p:spPr>
        <p:txBody>
          <a:bodyPr wrap="none">
            <a:spAutoFit/>
          </a:bodyPr>
          <a:lstStyle/>
          <a:p>
            <a:pPr lvl="0"/>
            <a:r>
              <a:rPr lang="ru-RU" sz="4000" b="1" dirty="0" smtClean="0">
                <a:solidFill>
                  <a:schemeClr val="tx2">
                    <a:lumMod val="75000"/>
                  </a:schemeClr>
                </a:solidFill>
                <a:latin typeface="Arial" panose="020B0604020202020204" pitchFamily="34" charset="0"/>
                <a:cs typeface="Arial" panose="020B0604020202020204" pitchFamily="34" charset="0"/>
              </a:rPr>
              <a:t>Домашнее задание</a:t>
            </a:r>
            <a:endParaRPr lang="ru-RU"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375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695" t="2199"/>
          <a:stretch/>
        </p:blipFill>
        <p:spPr bwMode="auto">
          <a:xfrm>
            <a:off x="6249727" y="168483"/>
            <a:ext cx="282085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31990"/>
            <a:ext cx="81756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2" y="818406"/>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8052" y="569952"/>
            <a:ext cx="4759316" cy="954107"/>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Придумайте уникальную </a:t>
            </a:r>
            <a:br>
              <a:rPr lang="ru-RU" sz="2800" b="1" dirty="0" smtClean="0">
                <a:solidFill>
                  <a:schemeClr val="tx2">
                    <a:lumMod val="75000"/>
                  </a:schemeClr>
                </a:solidFill>
                <a:latin typeface="Arial" panose="020B0604020202020204" pitchFamily="34" charset="0"/>
                <a:cs typeface="Arial" panose="020B0604020202020204" pitchFamily="34" charset="0"/>
              </a:rPr>
            </a:br>
            <a:r>
              <a:rPr lang="ru-RU" sz="2800" b="1" dirty="0" smtClean="0">
                <a:solidFill>
                  <a:schemeClr val="tx2">
                    <a:lumMod val="75000"/>
                  </a:schemeClr>
                </a:solidFill>
                <a:latin typeface="Arial" panose="020B0604020202020204" pitchFamily="34" charset="0"/>
                <a:cs typeface="Arial" panose="020B0604020202020204" pitchFamily="34" charset="0"/>
              </a:rPr>
              <a:t>валюту Вашей школы</a:t>
            </a:r>
            <a:endParaRPr lang="ru-RU" sz="2800" b="1" dirty="0">
              <a:solidFill>
                <a:schemeClr val="tx2">
                  <a:lumMod val="75000"/>
                </a:schemeClr>
              </a:solidFill>
              <a:latin typeface="Arial" panose="020B0604020202020204" pitchFamily="34" charset="0"/>
              <a:cs typeface="Arial" panose="020B0604020202020204" pitchFamily="34" charset="0"/>
            </a:endParaRPr>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13" y="2114550"/>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23663" y="1650652"/>
            <a:ext cx="5181290" cy="1384995"/>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Отправляйте на нашу почту</a:t>
            </a:r>
            <a:br>
              <a:rPr lang="ru-RU" sz="2800" b="1" dirty="0" smtClean="0">
                <a:solidFill>
                  <a:schemeClr val="tx2">
                    <a:lumMod val="75000"/>
                  </a:schemeClr>
                </a:solidFill>
                <a:latin typeface="Arial" panose="020B0604020202020204" pitchFamily="34" charset="0"/>
                <a:cs typeface="Arial" panose="020B0604020202020204" pitchFamily="34" charset="0"/>
              </a:rPr>
            </a:br>
            <a:r>
              <a:rPr lang="en-US" sz="2800" b="1" dirty="0" smtClean="0">
                <a:solidFill>
                  <a:schemeClr val="tx2">
                    <a:lumMod val="75000"/>
                  </a:schemeClr>
                </a:solidFill>
                <a:latin typeface="Arial" panose="020B0604020202020204" pitchFamily="34" charset="0"/>
                <a:cs typeface="Arial" panose="020B0604020202020204" pitchFamily="34" charset="0"/>
                <a:hlinkClick r:id="rId7"/>
              </a:rPr>
              <a:t>svo_capital@mail.ru</a:t>
            </a:r>
            <a:r>
              <a:rPr lang="en-US" sz="2800" b="1" dirty="0" smtClean="0">
                <a:solidFill>
                  <a:schemeClr val="tx2">
                    <a:lumMod val="75000"/>
                  </a:schemeClr>
                </a:solidFill>
                <a:latin typeface="Arial" panose="020B0604020202020204" pitchFamily="34" charset="0"/>
                <a:cs typeface="Arial" panose="020B0604020202020204" pitchFamily="34" charset="0"/>
              </a:rPr>
              <a:t> </a:t>
            </a:r>
            <a:r>
              <a:rPr lang="ru-RU" sz="2800" b="1" dirty="0" smtClean="0">
                <a:solidFill>
                  <a:schemeClr val="tx2">
                    <a:lumMod val="75000"/>
                  </a:schemeClr>
                </a:solidFill>
                <a:latin typeface="Arial" panose="020B0604020202020204" pitchFamily="34" charset="0"/>
                <a:cs typeface="Arial" panose="020B0604020202020204" pitchFamily="34" charset="0"/>
              </a:rPr>
              <a:t/>
            </a:r>
            <a:br>
              <a:rPr lang="ru-RU" sz="2800" b="1" dirty="0" smtClean="0">
                <a:solidFill>
                  <a:schemeClr val="tx2">
                    <a:lumMod val="75000"/>
                  </a:schemeClr>
                </a:solidFill>
                <a:latin typeface="Arial" panose="020B0604020202020204" pitchFamily="34" charset="0"/>
                <a:cs typeface="Arial" panose="020B0604020202020204" pitchFamily="34" charset="0"/>
              </a:rPr>
            </a:br>
            <a:r>
              <a:rPr lang="ru-RU" sz="2800" b="1" dirty="0" smtClean="0">
                <a:solidFill>
                  <a:schemeClr val="tx2">
                    <a:lumMod val="75000"/>
                  </a:schemeClr>
                </a:solidFill>
                <a:latin typeface="Arial" panose="020B0604020202020204" pitchFamily="34" charset="0"/>
                <a:cs typeface="Arial" panose="020B0604020202020204" pitchFamily="34" charset="0"/>
              </a:rPr>
              <a:t>до 31 марта</a:t>
            </a:r>
            <a:endParaRPr lang="ru-RU" sz="2800" b="1" dirty="0">
              <a:solidFill>
                <a:schemeClr val="tx2">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113" y="3351204"/>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23663" y="3102750"/>
            <a:ext cx="6894901" cy="954107"/>
          </a:xfrm>
          <a:prstGeom prst="rect">
            <a:avLst/>
          </a:prstGeom>
          <a:noFill/>
        </p:spPr>
        <p:txBody>
          <a:bodyPr wrap="none" rtlCol="0">
            <a:spAutoFit/>
          </a:bodyPr>
          <a:lstStyle/>
          <a:p>
            <a:r>
              <a:rPr lang="ru-RU" sz="2800" b="1" dirty="0" smtClean="0">
                <a:solidFill>
                  <a:schemeClr val="tx2">
                    <a:lumMod val="75000"/>
                  </a:schemeClr>
                </a:solidFill>
                <a:latin typeface="Arial" panose="020B0604020202020204" pitchFamily="34" charset="0"/>
                <a:cs typeface="Arial" panose="020B0604020202020204" pitchFamily="34" charset="0"/>
              </a:rPr>
              <a:t>Подписывайтесь на нас</a:t>
            </a:r>
            <a:br>
              <a:rPr lang="ru-RU" sz="2800" b="1" dirty="0" smtClean="0">
                <a:solidFill>
                  <a:schemeClr val="tx2">
                    <a:lumMod val="75000"/>
                  </a:schemeClr>
                </a:solidFill>
                <a:latin typeface="Arial" panose="020B0604020202020204" pitchFamily="34" charset="0"/>
                <a:cs typeface="Arial" panose="020B0604020202020204" pitchFamily="34" charset="0"/>
              </a:rPr>
            </a:br>
            <a:r>
              <a:rPr lang="ru-RU" sz="2800" b="1" dirty="0" smtClean="0">
                <a:solidFill>
                  <a:schemeClr val="tx2">
                    <a:lumMod val="75000"/>
                  </a:schemeClr>
                </a:solidFill>
                <a:latin typeface="Arial" panose="020B0604020202020204" pitchFamily="34" charset="0"/>
                <a:cs typeface="Arial" panose="020B0604020202020204" pitchFamily="34" charset="0"/>
              </a:rPr>
              <a:t>в </a:t>
            </a:r>
            <a:r>
              <a:rPr lang="ru-RU" sz="2800" b="1" dirty="0" err="1" smtClean="0">
                <a:solidFill>
                  <a:schemeClr val="tx2">
                    <a:lumMod val="75000"/>
                  </a:schemeClr>
                </a:solidFill>
                <a:latin typeface="Arial" panose="020B0604020202020204" pitchFamily="34" charset="0"/>
                <a:cs typeface="Arial" panose="020B0604020202020204" pitchFamily="34" charset="0"/>
              </a:rPr>
              <a:t>Инстаграм</a:t>
            </a:r>
            <a:r>
              <a:rPr lang="ru-RU" sz="2800" b="1" dirty="0" smtClean="0">
                <a:solidFill>
                  <a:schemeClr val="tx2">
                    <a:lumMod val="75000"/>
                  </a:schemeClr>
                </a:solidFill>
                <a:latin typeface="Arial" panose="020B0604020202020204" pitchFamily="34" charset="0"/>
                <a:cs typeface="Arial" panose="020B0604020202020204" pitchFamily="34" charset="0"/>
              </a:rPr>
              <a:t> и </a:t>
            </a:r>
            <a:r>
              <a:rPr lang="ru-RU" sz="2800" b="1" dirty="0" err="1" smtClean="0">
                <a:solidFill>
                  <a:schemeClr val="tx2">
                    <a:lumMod val="75000"/>
                  </a:schemeClr>
                </a:solidFill>
                <a:latin typeface="Arial" panose="020B0604020202020204" pitchFamily="34" charset="0"/>
                <a:cs typeface="Arial" panose="020B0604020202020204" pitchFamily="34" charset="0"/>
              </a:rPr>
              <a:t>Вконтакте</a:t>
            </a:r>
            <a:r>
              <a:rPr lang="ru-RU" sz="2800" b="1" dirty="0" smtClean="0">
                <a:solidFill>
                  <a:schemeClr val="tx2">
                    <a:lumMod val="75000"/>
                  </a:schemeClr>
                </a:solidFill>
                <a:latin typeface="Arial" panose="020B0604020202020204" pitchFamily="34" charset="0"/>
                <a:cs typeface="Arial" panose="020B0604020202020204" pitchFamily="34" charset="0"/>
              </a:rPr>
              <a:t>: </a:t>
            </a:r>
            <a:r>
              <a:rPr lang="en-US" sz="2800" b="1" dirty="0" err="1" smtClean="0">
                <a:solidFill>
                  <a:schemeClr val="tx2">
                    <a:lumMod val="75000"/>
                  </a:schemeClr>
                </a:solidFill>
                <a:latin typeface="Arial" panose="020B0604020202020204" pitchFamily="34" charset="0"/>
                <a:cs typeface="Arial" panose="020B0604020202020204" pitchFamily="34" charset="0"/>
              </a:rPr>
              <a:t>svo_capital</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05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0" y="0"/>
            <a:ext cx="9097244" cy="511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31990"/>
            <a:ext cx="81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411760" y="4659982"/>
            <a:ext cx="3608040" cy="381125"/>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299756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9502"/>
            <a:ext cx="4690864" cy="1429667"/>
          </a:xfrm>
        </p:spPr>
        <p:txBody>
          <a:bodyPr>
            <a:normAutofit fontScale="90000"/>
          </a:bodyPr>
          <a:lstStyle/>
          <a:p>
            <a:r>
              <a:rPr lang="ru-RU" b="1" dirty="0" smtClean="0">
                <a:solidFill>
                  <a:schemeClr val="tx2"/>
                </a:solidFill>
                <a:latin typeface="Arial" panose="020B0604020202020204" pitchFamily="34" charset="0"/>
                <a:cs typeface="Arial" panose="020B0604020202020204" pitchFamily="34" charset="0"/>
              </a:rPr>
              <a:t>Банковская</a:t>
            </a:r>
            <a:br>
              <a:rPr lang="ru-RU" b="1" dirty="0" smtClean="0">
                <a:solidFill>
                  <a:schemeClr val="tx2"/>
                </a:solidFill>
                <a:latin typeface="Arial" panose="020B0604020202020204" pitchFamily="34" charset="0"/>
                <a:cs typeface="Arial" panose="020B0604020202020204" pitchFamily="34" charset="0"/>
              </a:rPr>
            </a:br>
            <a:r>
              <a:rPr lang="ru-RU" b="1" dirty="0" smtClean="0">
                <a:solidFill>
                  <a:schemeClr val="tx2"/>
                </a:solidFill>
                <a:latin typeface="Arial" panose="020B0604020202020204" pitchFamily="34" charset="0"/>
                <a:cs typeface="Arial" panose="020B0604020202020204" pitchFamily="34" charset="0"/>
              </a:rPr>
              <a:t> карта</a:t>
            </a:r>
            <a:endParaRPr lang="ru-RU" b="1" dirty="0">
              <a:solidFill>
                <a:schemeClr val="tx2"/>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431" y="699542"/>
            <a:ext cx="4486275"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79662"/>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541042"/>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1746652"/>
            <a:ext cx="2946961" cy="523220"/>
          </a:xfrm>
          <a:prstGeom prst="rect">
            <a:avLst/>
          </a:prstGeom>
          <a:noFill/>
        </p:spPr>
        <p:txBody>
          <a:bodyPr wrap="none" rtlCol="0">
            <a:spAutoFit/>
          </a:bodyPr>
          <a:lstStyle/>
          <a:p>
            <a:r>
              <a:rPr lang="ru-RU" sz="2800" b="1" dirty="0" smtClean="0">
                <a:latin typeface="Arial" panose="020B0604020202020204" pitchFamily="34" charset="0"/>
                <a:cs typeface="Arial" panose="020B0604020202020204" pitchFamily="34" charset="0"/>
              </a:rPr>
              <a:t>Какие бывают?</a:t>
            </a:r>
            <a:endParaRPr lang="ru-RU" sz="2800" b="1" dirty="0">
              <a:latin typeface="Arial" panose="020B0604020202020204" pitchFamily="34" charset="0"/>
              <a:cs typeface="Arial" panose="020B0604020202020204" pitchFamily="34" charset="0"/>
            </a:endParaRPr>
          </a:p>
        </p:txBody>
      </p:sp>
      <p:sp>
        <p:nvSpPr>
          <p:cNvPr id="5" name="TextBox 4"/>
          <p:cNvSpPr txBox="1"/>
          <p:nvPr/>
        </p:nvSpPr>
        <p:spPr>
          <a:xfrm>
            <a:off x="899592" y="2538909"/>
            <a:ext cx="2785058" cy="523220"/>
          </a:xfrm>
          <a:prstGeom prst="rect">
            <a:avLst/>
          </a:prstGeom>
          <a:noFill/>
        </p:spPr>
        <p:txBody>
          <a:bodyPr wrap="none" rtlCol="0">
            <a:spAutoFit/>
          </a:bodyPr>
          <a:lstStyle/>
          <a:p>
            <a:r>
              <a:rPr lang="ru-RU" sz="2800" b="1" dirty="0" smtClean="0">
                <a:latin typeface="Arial" panose="020B0604020202020204" pitchFamily="34" charset="0"/>
                <a:cs typeface="Arial" panose="020B0604020202020204" pitchFamily="34" charset="0"/>
              </a:rPr>
              <a:t>Как получить?</a:t>
            </a:r>
            <a:endParaRPr lang="ru-RU" sz="2800" b="1" dirty="0">
              <a:latin typeface="Arial" panose="020B0604020202020204" pitchFamily="34" charset="0"/>
              <a:cs typeface="Arial" panose="020B0604020202020204" pitchFamily="34" charset="0"/>
            </a:endParaRPr>
          </a:p>
        </p:txBody>
      </p:sp>
      <p:sp>
        <p:nvSpPr>
          <p:cNvPr id="6" name="Нижний колонтитул 5"/>
          <p:cNvSpPr>
            <a:spLocks noGrp="1"/>
          </p:cNvSpPr>
          <p:nvPr>
            <p:ph type="ftr" sz="quarter" idx="11"/>
          </p:nvPr>
        </p:nvSpPr>
        <p:spPr>
          <a:xfrm>
            <a:off x="2627784" y="4659982"/>
            <a:ext cx="3392016" cy="381125"/>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4037972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0" y="5705"/>
            <a:ext cx="9241260" cy="519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803998"/>
            <a:ext cx="81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555776" y="4735672"/>
            <a:ext cx="3672408" cy="381125"/>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3879142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62"/>
            <a:ext cx="9026252" cy="507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31990"/>
            <a:ext cx="81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771800" y="4587974"/>
            <a:ext cx="3384376" cy="453133"/>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2802526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 y="1116"/>
            <a:ext cx="9138989" cy="51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31990"/>
            <a:ext cx="81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699792" y="4731990"/>
            <a:ext cx="3456384" cy="309117"/>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16017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2"/>
            <a:ext cx="9172278" cy="515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31990"/>
            <a:ext cx="81756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a:xfrm>
            <a:off x="2843808" y="4659982"/>
            <a:ext cx="3175992" cy="381125"/>
          </a:xfrm>
        </p:spPr>
        <p:txBody>
          <a:bodyPr/>
          <a:lstStyle/>
          <a:p>
            <a:r>
              <a:rPr lang="ru-RU" dirty="0">
                <a:solidFill>
                  <a:schemeClr val="tx2"/>
                </a:solidFill>
              </a:rPr>
              <a:t>Подписывайтесь на нас в </a:t>
            </a:r>
            <a:r>
              <a:rPr lang="ru-RU" dirty="0" err="1">
                <a:solidFill>
                  <a:schemeClr val="tx2"/>
                </a:solidFill>
              </a:rPr>
              <a:t>Инстаграм</a:t>
            </a:r>
            <a:r>
              <a:rPr lang="ru-RU" dirty="0">
                <a:solidFill>
                  <a:schemeClr val="tx2"/>
                </a:solidFill>
              </a:rPr>
              <a:t> и </a:t>
            </a:r>
            <a:r>
              <a:rPr lang="ru-RU" dirty="0" err="1">
                <a:solidFill>
                  <a:schemeClr val="tx2"/>
                </a:solidFill>
              </a:rPr>
              <a:t>Вконтакте</a:t>
            </a:r>
            <a:r>
              <a:rPr lang="ru-RU" dirty="0">
                <a:solidFill>
                  <a:schemeClr val="tx2"/>
                </a:solidFill>
              </a:rPr>
              <a:t>: </a:t>
            </a:r>
            <a:r>
              <a:rPr lang="ru-RU" dirty="0" err="1">
                <a:solidFill>
                  <a:schemeClr val="tx2"/>
                </a:solidFill>
              </a:rPr>
              <a:t>svo_capital</a:t>
            </a:r>
            <a:endParaRPr lang="ru-RU" dirty="0">
              <a:solidFill>
                <a:schemeClr val="tx2"/>
              </a:solidFill>
            </a:endParaRPr>
          </a:p>
        </p:txBody>
      </p:sp>
    </p:spTree>
    <p:extLst>
      <p:ext uri="{BB962C8B-B14F-4D97-AF65-F5344CB8AC3E}">
        <p14:creationId xmlns:p14="http://schemas.microsoft.com/office/powerpoint/2010/main" val="108263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1286</Words>
  <Application>Microsoft Office PowerPoint</Application>
  <PresentationFormat>Экран (16:9)</PresentationFormat>
  <Paragraphs>142</Paragraphs>
  <Slides>32</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Презентация PowerPoint</vt:lpstr>
      <vt:lpstr>Презентация PowerPoint</vt:lpstr>
      <vt:lpstr>Презентация PowerPoint</vt:lpstr>
      <vt:lpstr>Презентация PowerPoint</vt:lpstr>
      <vt:lpstr>Банковская  карта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dc:creator>
  <cp:lastModifiedBy>Анастасия Гаранина</cp:lastModifiedBy>
  <cp:revision>24</cp:revision>
  <dcterms:created xsi:type="dcterms:W3CDTF">2019-03-01T12:11:34Z</dcterms:created>
  <dcterms:modified xsi:type="dcterms:W3CDTF">2022-04-26T02:30:41Z</dcterms:modified>
</cp:coreProperties>
</file>