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embeddedFontLst>
    <p:embeddedFont>
      <p:font typeface="Play" panose="020B0604020202020204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7">
          <p15:clr>
            <a:srgbClr val="A4A3A4"/>
          </p15:clr>
        </p15:guide>
        <p15:guide id="2" pos="461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IVBduiZQbQTk1mCnh0Gf7JoL3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30"/>
      </p:cViewPr>
      <p:guideLst>
        <p:guide orient="horz" pos="3407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902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Изображение выглядит как LEGO, игрушк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776739" y="506973"/>
            <a:ext cx="7948334" cy="284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544"/>
              </a:buClr>
              <a:buSzPts val="5400"/>
              <a:buFont typeface="Play"/>
              <a:buNone/>
            </a:pPr>
            <a:r>
              <a:rPr lang="ru-RU" sz="5400" b="1" i="0" u="none" strike="noStrike" cap="none">
                <a:solidFill>
                  <a:srgbClr val="484544"/>
                </a:solidFill>
                <a:latin typeface="Play"/>
                <a:ea typeface="Play"/>
                <a:cs typeface="Play"/>
                <a:sym typeface="Play"/>
              </a:rPr>
              <a:t>СтрахOFF или как защититься от рисков</a:t>
            </a:r>
            <a:endParaRPr sz="6000" b="0" i="0" u="none" strike="noStrike" cap="none">
              <a:solidFill>
                <a:srgbClr val="4845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0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 txBox="1"/>
          <p:nvPr/>
        </p:nvSpPr>
        <p:spPr>
          <a:xfrm>
            <a:off x="621290" y="1514762"/>
            <a:ext cx="10802614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3B88D"/>
              </a:buClr>
              <a:buSzPts val="2400"/>
              <a:buFont typeface="Merriweather Sans"/>
              <a:buChar char="◆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Если в течение этого времени с нами или с нашим имуществом          происходит риск, от которого мы защищались с помощью страховки,   компания выплачивает нам компенсацию. Размер этой компенсации в несколько раз превышает сумму, которую мы заплатили компании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в качестве платы за ее услуги. </a:t>
            </a:r>
            <a:endParaRPr/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93B88D"/>
              </a:buClr>
              <a:buSzPts val="2200"/>
              <a:buFont typeface="Merriweather Sans"/>
              <a:buNone/>
            </a:pP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2067975" y="4057954"/>
            <a:ext cx="590126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Страхование позволяет разделить риски с другими людьми,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ведь вряд ли несчастные случаи произойдут сразу со всеми.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605346" y="402527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Как работает страхование?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 descr="Изображение выглядит как текст, игрушка, векторная график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1"/>
          <p:cNvSpPr txBox="1"/>
          <p:nvPr/>
        </p:nvSpPr>
        <p:spPr>
          <a:xfrm>
            <a:off x="776739" y="506973"/>
            <a:ext cx="7948334" cy="284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544"/>
              </a:buClr>
              <a:buSzPts val="5400"/>
              <a:buFont typeface="Play"/>
              <a:buNone/>
            </a:pPr>
            <a:r>
              <a:rPr lang="ru-RU" sz="5400" b="1">
                <a:solidFill>
                  <a:srgbClr val="484544"/>
                </a:solidFill>
                <a:latin typeface="Play"/>
                <a:ea typeface="Play"/>
                <a:cs typeface="Play"/>
                <a:sym typeface="Play"/>
              </a:rPr>
              <a:t>Играем!</a:t>
            </a:r>
            <a:endParaRPr sz="6000">
              <a:solidFill>
                <a:srgbClr val="4845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2" descr="Изображение выглядит как LEGO, игрушк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/>
          <p:nvPr/>
        </p:nvSpPr>
        <p:spPr>
          <a:xfrm>
            <a:off x="646394" y="1849901"/>
            <a:ext cx="86316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BB42E"/>
              </a:buClr>
              <a:buSzPts val="2400"/>
              <a:buFont typeface="Merriweather Sans"/>
              <a:buChar char="◆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Каждая команда играет за своего персонажа.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FBB42E"/>
              </a:buClr>
              <a:buSzPts val="2400"/>
              <a:buFont typeface="Merriweather Sans"/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BB42E"/>
              </a:buClr>
              <a:buSzPts val="2400"/>
              <a:buFont typeface="Merriweather Sans"/>
              <a:buChar char="◆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Игра длится несколько раундов.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FBB42E"/>
              </a:buClr>
              <a:buSzPts val="2400"/>
              <a:buFont typeface="Merriweather Sans"/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BB42E"/>
              </a:buClr>
              <a:buSzPts val="2400"/>
              <a:buFont typeface="Merriweather Sans"/>
              <a:buChar char="◆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Каждый раунд состоит из трех частей – покупки страховки, вытаскивания события, разбора почты.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606367" y="396168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Правила игры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xfrm>
            <a:off x="606367" y="396168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Правила игры – события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645608" y="1862096"/>
            <a:ext cx="10290616" cy="572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4B98D"/>
              </a:buClr>
              <a:buSzPts val="2200"/>
              <a:buFont typeface="Merriweather Sans"/>
              <a:buChar char="◆"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Если событие отрицательное – авария, затопление машины и так далее, то игрокам нужно у себя посмотреть, какая страховка приобретена. </a:t>
            </a: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 Если подходящая, то нужно показать ее ведущему и спокойно перейти </a:t>
            </a: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 на другую сторону. Если у игрока нет страховки, он должен перебежать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 на другую сторону, задача ведущему попытаться коснуться его, </a:t>
            </a: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 после чего пойманный игрок теряет деньги, последний пойманный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 игрок становится ведущим.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4B98D"/>
              </a:buClr>
              <a:buSzPts val="2200"/>
              <a:buFont typeface="Merriweather Sans"/>
              <a:buChar char="◆"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Если событие положительное – выиграли в лотерею, стажировка </a:t>
            </a: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за границу, то игрокам нужно отметить в карточке персонажа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увеличение дохода. </a:t>
            </a:r>
            <a:endParaRPr/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rgbClr val="94B98D"/>
              </a:buClr>
              <a:buSzPts val="2200"/>
              <a:buFont typeface="Merriweather Sans"/>
              <a:buNone/>
            </a:pP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4B98D"/>
              </a:buClr>
              <a:buSzPts val="2200"/>
              <a:buFont typeface="Merriweather Sans"/>
              <a:buChar char="◆"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Чтобы получить деньги, нужно выполнить действие.</a:t>
            </a: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5" descr="Изображение выглядит как текст, LEGO, игрушк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 txBox="1"/>
          <p:nvPr/>
        </p:nvSpPr>
        <p:spPr>
          <a:xfrm>
            <a:off x="633417" y="1837712"/>
            <a:ext cx="782581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 конце раунда приходит письмо,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нужно проголосовать – будешь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ли участвовать или нет в событии.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606367" y="396168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Правила игры – письма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7" descr="Изображение выглядит как LEGO, игрушк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7"/>
          <p:cNvSpPr txBox="1"/>
          <p:nvPr/>
        </p:nvSpPr>
        <p:spPr>
          <a:xfrm>
            <a:off x="733198" y="510133"/>
            <a:ext cx="7948334" cy="284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1F"/>
              </a:buClr>
              <a:buSzPts val="5400"/>
              <a:buFont typeface="Play"/>
              <a:buNone/>
            </a:pPr>
            <a:r>
              <a:rPr lang="ru-RU" sz="5400" b="1">
                <a:solidFill>
                  <a:srgbClr val="22401F"/>
                </a:solidFill>
                <a:latin typeface="Play"/>
                <a:ea typeface="Play"/>
                <a:cs typeface="Play"/>
                <a:sym typeface="Play"/>
              </a:rPr>
              <a:t>1 раунд</a:t>
            </a:r>
            <a:endParaRPr sz="6000">
              <a:solidFill>
                <a:srgbClr val="2240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597726" y="851072"/>
            <a:ext cx="10515600" cy="103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Покупка страховки – 2 минуты</a:t>
            </a:r>
            <a:r>
              <a:rPr lang="ru-RU" sz="3600" b="0"/>
              <a:t/>
            </a:r>
            <a:br>
              <a:rPr lang="ru-RU" sz="3600" b="0"/>
            </a:br>
            <a:r>
              <a:rPr lang="ru-RU" sz="3600"/>
              <a:t/>
            </a:r>
            <a:br>
              <a:rPr lang="ru-RU" sz="3600"/>
            </a:br>
            <a:r>
              <a:rPr lang="ru-RU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9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606367" y="407099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Время для событий – 3 минуты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210" name="Google Shape;210;p19"/>
          <p:cNvSpPr txBox="1"/>
          <p:nvPr/>
        </p:nvSpPr>
        <p:spPr>
          <a:xfrm>
            <a:off x="630751" y="1852669"/>
            <a:ext cx="782581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Отметьте в карточке персонажа, сколько денег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вы заработали или потеряли из-за события.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11" name="Google Shape;21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941328" flipH="1">
            <a:off x="7036015" y="3469249"/>
            <a:ext cx="1942304" cy="805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>
            <a:hlinkClick r:id="rId4" action="ppaction://hlinksldjump"/>
          </p:cNvPr>
          <p:cNvSpPr/>
          <p:nvPr/>
        </p:nvSpPr>
        <p:spPr>
          <a:xfrm>
            <a:off x="739371" y="5082540"/>
            <a:ext cx="2647373" cy="5257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126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/>
          </p:nvPr>
        </p:nvSpPr>
        <p:spPr>
          <a:xfrm>
            <a:off x="606367" y="394907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Вам пришло письмо– 2 минуты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667327" y="1851129"/>
            <a:ext cx="9964097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Приобретите лотерейный билет в государственной лотерее  </a:t>
            </a:r>
            <a:r>
              <a:rPr lang="ru-RU" sz="2200" b="1">
                <a:solidFill>
                  <a:srgbClr val="12672F"/>
                </a:solidFill>
                <a:latin typeface="Play"/>
                <a:ea typeface="Play"/>
                <a:cs typeface="Play"/>
                <a:sym typeface="Play"/>
              </a:rPr>
              <a:t>https://www.stoloto.ru! </a:t>
            </a:r>
            <a:endParaRPr sz="2200" b="1">
              <a:solidFill>
                <a:srgbClr val="12672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Вы получаете шанс выиграть машину Hyundai. Суперприз составляет 100 миллионов рублей. Все билеты и комбинации выбираются автоматически. Доверьтесь фортуне — она любит решительных.</a:t>
            </a: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2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22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Решение игроков:</a:t>
            </a:r>
            <a:endParaRPr sz="22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20" name="Google Shape;220;p20">
            <a:hlinkClick r:id="rId4" action="ppaction://hlinksldjump"/>
          </p:cNvPr>
          <p:cNvSpPr/>
          <p:nvPr/>
        </p:nvSpPr>
        <p:spPr>
          <a:xfrm>
            <a:off x="799005" y="5163235"/>
            <a:ext cx="25864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rgbClr val="12672F"/>
                </a:solidFill>
                <a:latin typeface="Play"/>
                <a:ea typeface="Play"/>
                <a:cs typeface="Play"/>
                <a:sym typeface="Play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Да, я куплю лотерею</a:t>
            </a:r>
            <a:endParaRPr sz="1800">
              <a:solidFill>
                <a:srgbClr val="12672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21" name="Google Shape;221;p20">
            <a:hlinkClick r:id="rId5" action="ppaction://hlinksldjump"/>
          </p:cNvPr>
          <p:cNvSpPr/>
          <p:nvPr/>
        </p:nvSpPr>
        <p:spPr>
          <a:xfrm>
            <a:off x="3524136" y="5082540"/>
            <a:ext cx="3957321" cy="5257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26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0">
            <a:hlinkClick r:id="rId5" action="ppaction://hlinksldjump"/>
          </p:cNvPr>
          <p:cNvSpPr/>
          <p:nvPr/>
        </p:nvSpPr>
        <p:spPr>
          <a:xfrm>
            <a:off x="3605358" y="5171106"/>
            <a:ext cx="38074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rgbClr val="12672F"/>
                </a:solidFill>
                <a:latin typeface="Play"/>
                <a:ea typeface="Play"/>
                <a:cs typeface="Play"/>
                <a:sym typeface="Play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Нет, я не буду покупать лотерею</a:t>
            </a:r>
            <a:endParaRPr sz="1800">
              <a:solidFill>
                <a:srgbClr val="1267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2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>
            <a:spLocks noGrp="1"/>
          </p:cNvSpPr>
          <p:nvPr>
            <p:ph type="title"/>
          </p:nvPr>
        </p:nvSpPr>
        <p:spPr>
          <a:xfrm>
            <a:off x="642943" y="390335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Да, я куплю лотерею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618559" y="1851129"/>
            <a:ext cx="9464225" cy="337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Вы удачно купили билет – выиграли 10 рублей.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Однако, нужно внимательно относиться к письмам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о лотерее и проверять сайты.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Выиграть большую сумму денег в лотерее – шансов немного.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634302" y="5878870"/>
            <a:ext cx="324159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 следующему раунду</a:t>
            </a:r>
            <a:endParaRPr sz="22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31" name="Google Shape;23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5618" y="5961753"/>
            <a:ext cx="474579" cy="26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Изображение выглядит как игрушк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3583" y="1608666"/>
            <a:ext cx="3370727" cy="2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9648" y="4038718"/>
            <a:ext cx="3454995" cy="220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3583" y="4038718"/>
            <a:ext cx="3370727" cy="220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49648" y="1608666"/>
            <a:ext cx="3454995" cy="22471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622110" y="662282"/>
            <a:ext cx="10523220" cy="40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ru-RU" b="1">
                <a:latin typeface="Play"/>
                <a:ea typeface="Play"/>
                <a:cs typeface="Play"/>
                <a:sym typeface="Play"/>
              </a:rPr>
              <a:t>Что объединяет эти картинки?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2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606367" y="407099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Нет, я не буду покупать лотерею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238" name="Google Shape;238;p22"/>
          <p:cNvSpPr txBox="1"/>
          <p:nvPr/>
        </p:nvSpPr>
        <p:spPr>
          <a:xfrm>
            <a:off x="618559" y="1851933"/>
            <a:ext cx="939107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Вы немного потеряли – билет выиграл 10 рублей.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Однако, нужно внимательно относиться к письмам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о лотерее и проверять сайты.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Выиграть большую сумму денег в лотерее – шансов немного.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634302" y="5878870"/>
            <a:ext cx="324159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 следующему раунду</a:t>
            </a:r>
            <a:endParaRPr sz="22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40" name="Google Shape;24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5618" y="5961753"/>
            <a:ext cx="474579" cy="26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 descr="Изображение выглядит как LEGO, игрушк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/>
        </p:nvSpPr>
        <p:spPr>
          <a:xfrm>
            <a:off x="733198" y="510133"/>
            <a:ext cx="7948334" cy="284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1F"/>
              </a:buClr>
              <a:buSzPts val="5400"/>
              <a:buFont typeface="Play"/>
              <a:buNone/>
            </a:pPr>
            <a:r>
              <a:rPr lang="ru-RU" sz="5400" b="1">
                <a:solidFill>
                  <a:srgbClr val="22401F"/>
                </a:solidFill>
                <a:latin typeface="Play"/>
                <a:ea typeface="Play"/>
                <a:cs typeface="Play"/>
                <a:sym typeface="Play"/>
              </a:rPr>
              <a:t>2 раунд</a:t>
            </a:r>
            <a:endParaRPr sz="6000">
              <a:solidFill>
                <a:srgbClr val="2240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4"/>
          <p:cNvSpPr txBox="1">
            <a:spLocks noGrp="1"/>
          </p:cNvSpPr>
          <p:nvPr>
            <p:ph type="title"/>
          </p:nvPr>
        </p:nvSpPr>
        <p:spPr>
          <a:xfrm>
            <a:off x="609918" y="851072"/>
            <a:ext cx="10515600" cy="103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Покупка страховки – 2 минуты</a:t>
            </a:r>
            <a:r>
              <a:rPr lang="ru-RU" sz="3600" b="0"/>
              <a:t/>
            </a:r>
            <a:br>
              <a:rPr lang="ru-RU" sz="3600" b="0"/>
            </a:br>
            <a:r>
              <a:rPr lang="ru-RU" sz="3600"/>
              <a:t/>
            </a:r>
            <a:br>
              <a:rPr lang="ru-RU" sz="3600"/>
            </a:b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5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606367" y="407099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Время для событий – 3 минуты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259" name="Google Shape;259;p25"/>
          <p:cNvSpPr txBox="1"/>
          <p:nvPr/>
        </p:nvSpPr>
        <p:spPr>
          <a:xfrm>
            <a:off x="630751" y="1852669"/>
            <a:ext cx="782581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Отметьте в карточке персонажа, сколько денег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вы заработали или потеряли из-за события.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60" name="Google Shape;26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069908">
            <a:off x="9690278" y="4873205"/>
            <a:ext cx="1366866" cy="51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>
            <a:hlinkClick r:id="rId4" action="ppaction://hlinksldjump"/>
          </p:cNvPr>
          <p:cNvSpPr/>
          <p:nvPr/>
        </p:nvSpPr>
        <p:spPr>
          <a:xfrm>
            <a:off x="731838" y="5545918"/>
            <a:ext cx="4526459" cy="525780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12700" cap="flat" cmpd="sng">
            <a:solidFill>
              <a:srgbClr val="126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6"/>
          <p:cNvSpPr txBox="1">
            <a:spLocks noGrp="1"/>
          </p:cNvSpPr>
          <p:nvPr>
            <p:ph type="title"/>
          </p:nvPr>
        </p:nvSpPr>
        <p:spPr>
          <a:xfrm>
            <a:off x="603602" y="395540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Вам пришло письмо – 2 минуты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268" name="Google Shape;268;p26"/>
          <p:cNvSpPr txBox="1"/>
          <p:nvPr/>
        </p:nvSpPr>
        <p:spPr>
          <a:xfrm>
            <a:off x="652370" y="1851129"/>
            <a:ext cx="10052206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Внимание, у вас сняли деньги! Уважаемый клиент Банка!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Меня зовут Михайлов Александр Николаевич, я представитель Банка,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 котором вы обслуживаетесь. Сообщаем Вам, что с Вашего счета была снята крупная сумма денег. Приносим вам свои извинения! Для быстрого решения проблемы просим Вас в ответном письме направить нам номер карты и код CVV. Конфиденциальность данных гарантируется.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 уважением, Михайлов Александр Николаевич</a:t>
            </a:r>
            <a:endParaRPr sz="21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Представитель отдела Безопасности финансовых операций</a:t>
            </a:r>
            <a:endParaRPr sz="21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2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21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Решение игроков:</a:t>
            </a:r>
            <a:endParaRPr sz="21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9" name="Google Shape;269;p26"/>
          <p:cNvSpPr/>
          <p:nvPr/>
        </p:nvSpPr>
        <p:spPr>
          <a:xfrm>
            <a:off x="833931" y="5624142"/>
            <a:ext cx="45264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rgbClr val="12672F"/>
                </a:solidFill>
                <a:latin typeface="Play"/>
                <a:ea typeface="Play"/>
                <a:cs typeface="Play"/>
                <a:sym typeface="Play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Да, отправлю номер карты и код CVV </a:t>
            </a:r>
            <a:endParaRPr sz="1800">
              <a:solidFill>
                <a:srgbClr val="12672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804667" y="6283323"/>
            <a:ext cx="5070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rgbClr val="12672F"/>
                </a:solidFill>
                <a:latin typeface="Play"/>
                <a:ea typeface="Play"/>
                <a:cs typeface="Play"/>
                <a:sym typeface="Play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Нет, не отправлю  номер карты и код CVV</a:t>
            </a:r>
            <a:endParaRPr sz="1800">
              <a:solidFill>
                <a:srgbClr val="1267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6"/>
          <p:cNvSpPr/>
          <p:nvPr/>
        </p:nvSpPr>
        <p:spPr>
          <a:xfrm>
            <a:off x="731838" y="6194311"/>
            <a:ext cx="4940679" cy="5257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26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title"/>
          </p:nvPr>
        </p:nvSpPr>
        <p:spPr>
          <a:xfrm>
            <a:off x="648917" y="366800"/>
            <a:ext cx="10515600" cy="209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ru-RU" b="1">
                <a:latin typeface="Play"/>
                <a:ea typeface="Play"/>
                <a:cs typeface="Play"/>
                <a:sym typeface="Play"/>
              </a:rPr>
              <a:t>Да, отправлю номер карты и CVV код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277" name="Google Shape;277;p27"/>
          <p:cNvSpPr txBox="1"/>
          <p:nvPr/>
        </p:nvSpPr>
        <p:spPr>
          <a:xfrm>
            <a:off x="646494" y="1841676"/>
            <a:ext cx="7825819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Эх, это были мошенники!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Банк увидел подозрительную операцию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и заблокировал перевод.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Удачно – ведь вы могли потерять деньги.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Таким способом часто пользуются мошенники, стоит быть аккуратным.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8" name="Google Shape;278;p27"/>
          <p:cNvSpPr/>
          <p:nvPr/>
        </p:nvSpPr>
        <p:spPr>
          <a:xfrm>
            <a:off x="634302" y="5878870"/>
            <a:ext cx="324159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 следующему раунду</a:t>
            </a:r>
            <a:endParaRPr sz="22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79" name="Google Shape;27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5618" y="5961753"/>
            <a:ext cx="474579" cy="26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9207" y="3268887"/>
            <a:ext cx="5062539" cy="405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>
            <a:spLocks noGrp="1"/>
          </p:cNvSpPr>
          <p:nvPr>
            <p:ph type="title"/>
          </p:nvPr>
        </p:nvSpPr>
        <p:spPr>
          <a:xfrm>
            <a:off x="609918" y="143403"/>
            <a:ext cx="10850244" cy="329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Нет, не отправлю номер карты и CVV код</a:t>
            </a:r>
            <a:r>
              <a:rPr lang="ru-RU" b="1"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b="1">
                <a:latin typeface="Play"/>
                <a:ea typeface="Play"/>
                <a:cs typeface="Play"/>
                <a:sym typeface="Play"/>
              </a:rPr>
            </a:b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286" name="Google Shape;286;p28"/>
          <p:cNvSpPr txBox="1"/>
          <p:nvPr/>
        </p:nvSpPr>
        <p:spPr>
          <a:xfrm>
            <a:off x="646494" y="1848364"/>
            <a:ext cx="7825819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И правильно! Ведь это были мошенники.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Банк увидел подозрительную операцию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и заблокировал перевод. Удачно – ведь вы могли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потерять деньги. Таким способом часто пользуются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мошенники, стоит быть аккуратным.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634302" y="5878870"/>
            <a:ext cx="324159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 следующему раунду</a:t>
            </a:r>
            <a:endParaRPr sz="22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88" name="Google Shape;28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5618" y="5961753"/>
            <a:ext cx="474579" cy="26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9207" y="3268887"/>
            <a:ext cx="5062539" cy="405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9" descr="Изображение выглядит как LEGO, игрушк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 txBox="1"/>
          <p:nvPr/>
        </p:nvSpPr>
        <p:spPr>
          <a:xfrm>
            <a:off x="733198" y="510133"/>
            <a:ext cx="7948334" cy="284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1F"/>
              </a:buClr>
              <a:buSzPts val="5400"/>
              <a:buFont typeface="Play"/>
              <a:buNone/>
            </a:pPr>
            <a:r>
              <a:rPr lang="ru-RU" sz="5400" b="1">
                <a:solidFill>
                  <a:srgbClr val="22401F"/>
                </a:solidFill>
                <a:latin typeface="Play"/>
                <a:ea typeface="Play"/>
                <a:cs typeface="Play"/>
                <a:sym typeface="Play"/>
              </a:rPr>
              <a:t>3 раунд</a:t>
            </a:r>
            <a:endParaRPr sz="6000">
              <a:solidFill>
                <a:srgbClr val="2240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609918" y="851072"/>
            <a:ext cx="10515600" cy="103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Покупка страховки – 2 минуты</a:t>
            </a:r>
            <a:r>
              <a:rPr lang="ru-RU" sz="3600" b="0"/>
              <a:t/>
            </a:r>
            <a:br>
              <a:rPr lang="ru-RU" sz="3600" b="0"/>
            </a:br>
            <a:r>
              <a:rPr lang="ru-RU" sz="3600"/>
              <a:t/>
            </a:r>
            <a:br>
              <a:rPr lang="ru-RU" sz="3600"/>
            </a:br>
            <a:endParaRPr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1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1"/>
          <p:cNvSpPr txBox="1">
            <a:spLocks noGrp="1"/>
          </p:cNvSpPr>
          <p:nvPr>
            <p:ph type="title"/>
          </p:nvPr>
        </p:nvSpPr>
        <p:spPr>
          <a:xfrm>
            <a:off x="606367" y="407099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Время для событий – 3 минуты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308" name="Google Shape;308;p31"/>
          <p:cNvSpPr txBox="1"/>
          <p:nvPr/>
        </p:nvSpPr>
        <p:spPr>
          <a:xfrm>
            <a:off x="630751" y="1852669"/>
            <a:ext cx="782581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Отметьте в карточке персонажа, сколько денег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вы заработали или потеряли из-за события.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09" name="Google Shape;30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20254">
            <a:off x="6564783" y="3282960"/>
            <a:ext cx="1366866" cy="51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848847" y="2173105"/>
            <a:ext cx="6948106" cy="187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>
                <a:latin typeface="Play"/>
                <a:ea typeface="Play"/>
                <a:cs typeface="Play"/>
                <a:sym typeface="Play"/>
              </a:rPr>
              <a:t>Это все: сломанная нога, пожар, потерянный чемодан, авария — непредвиденные события, которые негативно повлияли на личный                   или семейный бюджет.</a:t>
            </a:r>
            <a:endParaRPr sz="2400" b="1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2"/>
          <p:cNvSpPr txBox="1">
            <a:spLocks noGrp="1"/>
          </p:cNvSpPr>
          <p:nvPr>
            <p:ph type="title"/>
          </p:nvPr>
        </p:nvSpPr>
        <p:spPr>
          <a:xfrm>
            <a:off x="609032" y="395454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Вам пришло письмо – 2 минуты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316" name="Google Shape;316;p32"/>
          <p:cNvSpPr txBox="1"/>
          <p:nvPr/>
        </p:nvSpPr>
        <p:spPr>
          <a:xfrm>
            <a:off x="657800" y="1864860"/>
            <a:ext cx="1051560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Больница для тигров.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Каждый из нас хоть раз обращался за помощью к врачу. Когда мы болеем, идем 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 поликлинику или в аптеку. А что делать тигренку, если он болен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На Дальнем Востоке около села Алексеевка есть «тигриная больница» —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Центр реабилитации тигров и других редких животных (МРОО «Центр «Тигр»). 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Сюда попадают звери, вынужденно изъятые из дикой природы. Чаще всего это малыши, оставшиеся без матерей, и раненые животные. Многим из них требуется скорая ветеринарная помощь на месте. Если каждый, прочитавший письмо, 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сделает пожертвование в 20 руб, то мы соберем всю сумму за 2 дня! 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Ваше участие поможет редким кошкам выжить.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20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20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Решение игроков:</a:t>
            </a:r>
            <a:endParaRPr sz="20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788482" y="6223478"/>
            <a:ext cx="26079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rgbClr val="12672F"/>
                </a:solidFill>
                <a:latin typeface="Play"/>
                <a:ea typeface="Play"/>
                <a:cs typeface="Play"/>
                <a:sym typeface="Play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Да, отправлю деньги</a:t>
            </a:r>
            <a:endParaRPr sz="1800">
              <a:solidFill>
                <a:srgbClr val="12672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3571480" y="6231570"/>
            <a:ext cx="30684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rgbClr val="12672F"/>
                </a:solidFill>
                <a:latin typeface="Play"/>
                <a:ea typeface="Play"/>
                <a:cs typeface="Play"/>
                <a:sym typeface="Play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Нет, не отправлю деньги</a:t>
            </a:r>
            <a:endParaRPr sz="1800">
              <a:solidFill>
                <a:srgbClr val="1267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731839" y="6145254"/>
            <a:ext cx="2607957" cy="5257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26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3491665" y="6145254"/>
            <a:ext cx="3107759" cy="5257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26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2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3"/>
          <p:cNvSpPr txBox="1">
            <a:spLocks noGrp="1"/>
          </p:cNvSpPr>
          <p:nvPr>
            <p:ph type="title"/>
          </p:nvPr>
        </p:nvSpPr>
        <p:spPr>
          <a:xfrm>
            <a:off x="643729" y="389540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Да, отправлю деньги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327" name="Google Shape;327;p33"/>
          <p:cNvSpPr txBox="1"/>
          <p:nvPr/>
        </p:nvSpPr>
        <p:spPr>
          <a:xfrm>
            <a:off x="682184" y="1849901"/>
            <a:ext cx="9022648" cy="486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Спасибо! Благодаря вам тиграм модернизировали вольеры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и сделали карантинный домик с операционной комнатой.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А еще благотворительность – это хорошо, она делает людей счастливыми. Только не забывайте проверять, настоящие ли это фонды, в которые вы переводите деньги. 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 карточке персонажа нужно отметить -20 рублей.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8" name="Google Shape;328;p33"/>
          <p:cNvSpPr/>
          <p:nvPr/>
        </p:nvSpPr>
        <p:spPr>
          <a:xfrm>
            <a:off x="634302" y="5878870"/>
            <a:ext cx="324159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 следующему раунду</a:t>
            </a:r>
            <a:endParaRPr sz="22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29" name="Google Shape;32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5618" y="5961753"/>
            <a:ext cx="474579" cy="26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2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4"/>
          <p:cNvSpPr txBox="1">
            <a:spLocks noGrp="1"/>
          </p:cNvSpPr>
          <p:nvPr>
            <p:ph type="title"/>
          </p:nvPr>
        </p:nvSpPr>
        <p:spPr>
          <a:xfrm>
            <a:off x="607153" y="367256"/>
            <a:ext cx="10515600" cy="344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Нет, не отправлю деньги</a:t>
            </a:r>
            <a:br>
              <a:rPr lang="ru-RU" sz="4000" b="1">
                <a:latin typeface="Play"/>
                <a:ea typeface="Play"/>
                <a:cs typeface="Play"/>
                <a:sym typeface="Play"/>
              </a:rPr>
            </a:br>
            <a:r>
              <a:rPr lang="ru-RU" b="1"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b="1">
                <a:latin typeface="Play"/>
                <a:ea typeface="Play"/>
                <a:cs typeface="Play"/>
                <a:sym typeface="Play"/>
              </a:rPr>
            </a:b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336" name="Google Shape;336;p34"/>
          <p:cNvSpPr txBox="1"/>
          <p:nvPr/>
        </p:nvSpPr>
        <p:spPr>
          <a:xfrm>
            <a:off x="657800" y="1849026"/>
            <a:ext cx="7825819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Бывает, что не получается помочь другим,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разное в жизни случается. Будет здорово, если получится совершить добро в следующий раз.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Только не забывайте проверять, настоящие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ли это фонды, в которые вы переводите деньги. </a:t>
            </a: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37" name="Google Shape;337;p34"/>
          <p:cNvSpPr/>
          <p:nvPr/>
        </p:nvSpPr>
        <p:spPr>
          <a:xfrm>
            <a:off x="634302" y="5878870"/>
            <a:ext cx="324159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 следующему раунду</a:t>
            </a:r>
            <a:endParaRPr sz="22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38" name="Google Shape;33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5618" y="5961753"/>
            <a:ext cx="474579" cy="26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5" descr="Изображение выглядит как LEGO, игрушк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5"/>
          <p:cNvSpPr txBox="1"/>
          <p:nvPr/>
        </p:nvSpPr>
        <p:spPr>
          <a:xfrm>
            <a:off x="733198" y="510133"/>
            <a:ext cx="7948334" cy="284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1F"/>
              </a:buClr>
              <a:buSzPts val="5400"/>
              <a:buFont typeface="Play"/>
              <a:buNone/>
            </a:pPr>
            <a:r>
              <a:rPr lang="ru-RU" sz="5400" b="1">
                <a:solidFill>
                  <a:srgbClr val="22401F"/>
                </a:solidFill>
                <a:latin typeface="Play"/>
                <a:ea typeface="Play"/>
                <a:cs typeface="Play"/>
                <a:sym typeface="Play"/>
              </a:rPr>
              <a:t>4 раунд</a:t>
            </a:r>
            <a:endParaRPr sz="6000">
              <a:solidFill>
                <a:srgbClr val="2240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 txBox="1">
            <a:spLocks noGrp="1"/>
          </p:cNvSpPr>
          <p:nvPr>
            <p:ph type="title"/>
          </p:nvPr>
        </p:nvSpPr>
        <p:spPr>
          <a:xfrm>
            <a:off x="609918" y="851072"/>
            <a:ext cx="10515600" cy="103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Покупка страховки – 2 минуты</a:t>
            </a:r>
            <a:r>
              <a:rPr lang="ru-RU" sz="3600" b="0"/>
              <a:t/>
            </a:r>
            <a:br>
              <a:rPr lang="ru-RU" sz="3600" b="0"/>
            </a:br>
            <a:r>
              <a:rPr lang="ru-RU" sz="3600"/>
              <a:t/>
            </a:r>
            <a:br>
              <a:rPr lang="ru-RU" sz="3600"/>
            </a:br>
            <a:endParaRPr sz="3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7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 txBox="1">
            <a:spLocks noGrp="1"/>
          </p:cNvSpPr>
          <p:nvPr>
            <p:ph type="title"/>
          </p:nvPr>
        </p:nvSpPr>
        <p:spPr>
          <a:xfrm>
            <a:off x="606367" y="407099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Время для событий – 3 минуты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357" name="Google Shape;357;p37"/>
          <p:cNvSpPr txBox="1"/>
          <p:nvPr/>
        </p:nvSpPr>
        <p:spPr>
          <a:xfrm>
            <a:off x="642388" y="1852669"/>
            <a:ext cx="782581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Отметьте в карточке персонажа, сколько денег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вы заработали или потеряли из-за события.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58" name="Google Shape;35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79813">
            <a:off x="3727075" y="4614408"/>
            <a:ext cx="1366866" cy="51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8"/>
          <p:cNvSpPr txBox="1">
            <a:spLocks noGrp="1"/>
          </p:cNvSpPr>
          <p:nvPr>
            <p:ph type="title"/>
          </p:nvPr>
        </p:nvSpPr>
        <p:spPr>
          <a:xfrm>
            <a:off x="609032" y="395537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Вам пришло письмо – 2 минуты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365" name="Google Shape;365;p38"/>
          <p:cNvSpPr txBox="1"/>
          <p:nvPr/>
        </p:nvSpPr>
        <p:spPr>
          <a:xfrm>
            <a:off x="669992" y="1867281"/>
            <a:ext cx="10058968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Поздравляем с выигрышем!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Поздравляем! Вы стали победителем конкурса телефонных номеров, который проводился на основе произвольного выбора из базы абонентов.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Всего выигравших абонентов 5. Сумма выигрыша каждого 125 000 000 рублей.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Для получения выигрыша необходимо оплатить госпошлину  для оформления документов 50 рублей. Платеж можно осуществить в любом отделении, через 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кассу оплаты коммунальных услуг и операторов сотовой связи.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Сумма выигрыша поступит на счет в течение 5 рабочих дней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 момента отправки госпошлины. 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20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Решение игроков:</a:t>
            </a:r>
            <a:endParaRPr sz="20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6" name="Google Shape;366;p38"/>
          <p:cNvSpPr/>
          <p:nvPr/>
        </p:nvSpPr>
        <p:spPr>
          <a:xfrm>
            <a:off x="825508" y="6093131"/>
            <a:ext cx="26079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rgbClr val="12672F"/>
                </a:solidFill>
                <a:latin typeface="Play"/>
                <a:ea typeface="Play"/>
                <a:cs typeface="Play"/>
                <a:sym typeface="Play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Да, отправлю деньги</a:t>
            </a:r>
            <a:endParaRPr sz="1800">
              <a:solidFill>
                <a:srgbClr val="12672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3611941" y="6093051"/>
            <a:ext cx="30684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rgbClr val="12672F"/>
                </a:solidFill>
                <a:latin typeface="Play"/>
                <a:ea typeface="Play"/>
                <a:cs typeface="Play"/>
                <a:sym typeface="Play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Нет, не отправлю деньги</a:t>
            </a:r>
            <a:endParaRPr sz="1800">
              <a:solidFill>
                <a:srgbClr val="1267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731839" y="6014907"/>
            <a:ext cx="2676380" cy="5257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26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3533228" y="6014907"/>
            <a:ext cx="3068404" cy="5257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26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"/>
          <p:cNvSpPr txBox="1">
            <a:spLocks noGrp="1"/>
          </p:cNvSpPr>
          <p:nvPr>
            <p:ph type="title"/>
          </p:nvPr>
        </p:nvSpPr>
        <p:spPr>
          <a:xfrm>
            <a:off x="657800" y="383346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Да, отправлю деньги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375" name="Google Shape;375;p39"/>
          <p:cNvSpPr txBox="1"/>
          <p:nvPr/>
        </p:nvSpPr>
        <p:spPr>
          <a:xfrm>
            <a:off x="657800" y="1917392"/>
            <a:ext cx="7825819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Увы, вы потеряли 50 рублей!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Это были мошенники.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76" name="Google Shape;376;p39"/>
          <p:cNvSpPr/>
          <p:nvPr/>
        </p:nvSpPr>
        <p:spPr>
          <a:xfrm>
            <a:off x="634302" y="5878870"/>
            <a:ext cx="324159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 следующему раунду</a:t>
            </a:r>
            <a:endParaRPr sz="22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77" name="Google Shape;37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5618" y="5961753"/>
            <a:ext cx="474579" cy="26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9207" y="3268887"/>
            <a:ext cx="5062539" cy="405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 txBox="1">
            <a:spLocks noGrp="1"/>
          </p:cNvSpPr>
          <p:nvPr>
            <p:ph type="title"/>
          </p:nvPr>
        </p:nvSpPr>
        <p:spPr>
          <a:xfrm>
            <a:off x="597627" y="367254"/>
            <a:ext cx="10515600" cy="344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Нет, не отправлю деньги</a:t>
            </a:r>
            <a:br>
              <a:rPr lang="ru-RU" sz="4000" b="1">
                <a:latin typeface="Play"/>
                <a:ea typeface="Play"/>
                <a:cs typeface="Play"/>
                <a:sym typeface="Play"/>
              </a:rPr>
            </a:br>
            <a:r>
              <a:rPr lang="ru-RU" b="1"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b="1">
                <a:latin typeface="Play"/>
                <a:ea typeface="Play"/>
                <a:cs typeface="Play"/>
                <a:sym typeface="Play"/>
              </a:rPr>
            </a:b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384" name="Google Shape;384;p40"/>
          <p:cNvSpPr txBox="1"/>
          <p:nvPr/>
        </p:nvSpPr>
        <p:spPr>
          <a:xfrm>
            <a:off x="634203" y="1928241"/>
            <a:ext cx="8387877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И хорошо! Ведь это были мошенники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и вы могли потерять 50 рублей.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85" name="Google Shape;385;p40"/>
          <p:cNvSpPr/>
          <p:nvPr/>
        </p:nvSpPr>
        <p:spPr>
          <a:xfrm>
            <a:off x="634302" y="5878870"/>
            <a:ext cx="324159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 следующему раунду</a:t>
            </a:r>
            <a:endParaRPr sz="22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86" name="Google Shape;38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5618" y="5961753"/>
            <a:ext cx="474579" cy="26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9207" y="3268887"/>
            <a:ext cx="5062539" cy="405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1" descr="Изображение выглядит как LEGO, игрушк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1"/>
          <p:cNvSpPr txBox="1"/>
          <p:nvPr/>
        </p:nvSpPr>
        <p:spPr>
          <a:xfrm>
            <a:off x="731838" y="450144"/>
            <a:ext cx="9144000" cy="157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4" name="Google Shape;394;p41"/>
          <p:cNvSpPr txBox="1"/>
          <p:nvPr/>
        </p:nvSpPr>
        <p:spPr>
          <a:xfrm>
            <a:off x="733198" y="510133"/>
            <a:ext cx="7948334" cy="284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1F"/>
              </a:buClr>
              <a:buSzPts val="5400"/>
              <a:buFont typeface="Play"/>
              <a:buNone/>
            </a:pPr>
            <a:r>
              <a:rPr lang="ru-RU" sz="5400" b="1">
                <a:solidFill>
                  <a:srgbClr val="22401F"/>
                </a:solidFill>
                <a:latin typeface="Play"/>
                <a:ea typeface="Play"/>
                <a:cs typeface="Play"/>
                <a:sym typeface="Play"/>
              </a:rPr>
              <a:t>5 раунд</a:t>
            </a:r>
            <a:endParaRPr sz="6000">
              <a:solidFill>
                <a:srgbClr val="2240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 descr="Изображение выглядит как стрел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606235" y="7515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ru-RU" b="1">
                <a:latin typeface="Play"/>
                <a:ea typeface="Play"/>
                <a:cs typeface="Play"/>
                <a:sym typeface="Play"/>
              </a:rPr>
              <a:t>Какие бывают риски?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5844" y="1746222"/>
            <a:ext cx="4203758" cy="303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634302" y="1850830"/>
            <a:ext cx="5607010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Риски серьезных травм </a:t>
            </a:r>
            <a:endParaRPr sz="24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и заболеваний</a:t>
            </a: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кого-то из членов нашей семьи. Особенно это касается родителей, ведь именно они приносят в семью наибольшую часть ее дохода.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Неприятные события могут временно повлиять на их возможность работать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и зарабатывать деньги.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3714" y="5324327"/>
            <a:ext cx="782130" cy="78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2"/>
          <p:cNvSpPr txBox="1">
            <a:spLocks noGrp="1"/>
          </p:cNvSpPr>
          <p:nvPr>
            <p:ph type="title"/>
          </p:nvPr>
        </p:nvSpPr>
        <p:spPr>
          <a:xfrm>
            <a:off x="609918" y="851072"/>
            <a:ext cx="10515600" cy="103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Покупка страховки – 2 минуты</a:t>
            </a:r>
            <a:r>
              <a:rPr lang="ru-RU" sz="3600" b="0"/>
              <a:t/>
            </a:r>
            <a:br>
              <a:rPr lang="ru-RU" sz="3600" b="0"/>
            </a:br>
            <a:r>
              <a:rPr lang="ru-RU" sz="3600"/>
              <a:t/>
            </a:r>
            <a:br>
              <a:rPr lang="ru-RU" sz="3600"/>
            </a:br>
            <a:endParaRPr sz="3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3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3"/>
          <p:cNvSpPr txBox="1">
            <a:spLocks noGrp="1"/>
          </p:cNvSpPr>
          <p:nvPr>
            <p:ph type="title"/>
          </p:nvPr>
        </p:nvSpPr>
        <p:spPr>
          <a:xfrm>
            <a:off x="606367" y="407099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Время для событий – 3 минуты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407" name="Google Shape;407;p43"/>
          <p:cNvSpPr txBox="1"/>
          <p:nvPr/>
        </p:nvSpPr>
        <p:spPr>
          <a:xfrm>
            <a:off x="630751" y="1852669"/>
            <a:ext cx="782581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Отметьте в карточке персонажа, сколько денег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вы заработали или потеряли из-за события.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408" name="Google Shape;40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7621">
            <a:off x="2981071" y="6087702"/>
            <a:ext cx="1366866" cy="51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4">
            <a:hlinkClick r:id="rId4" action="ppaction://hlinksldjump"/>
          </p:cNvPr>
          <p:cNvSpPr/>
          <p:nvPr/>
        </p:nvSpPr>
        <p:spPr>
          <a:xfrm>
            <a:off x="3499975" y="6159683"/>
            <a:ext cx="3066198" cy="5257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26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4">
            <a:hlinkClick r:id="rId5" action="ppaction://hlinksldjump"/>
          </p:cNvPr>
          <p:cNvSpPr/>
          <p:nvPr/>
        </p:nvSpPr>
        <p:spPr>
          <a:xfrm>
            <a:off x="731838" y="6159683"/>
            <a:ext cx="2641240" cy="525780"/>
          </a:xfrm>
          <a:prstGeom prst="roundRect">
            <a:avLst>
              <a:gd name="adj" fmla="val 16667"/>
            </a:avLst>
          </a:prstGeom>
          <a:solidFill>
            <a:schemeClr val="lt1">
              <a:alpha val="6666"/>
            </a:schemeClr>
          </a:solidFill>
          <a:ln w="12700" cap="flat" cmpd="sng">
            <a:solidFill>
              <a:srgbClr val="126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4"/>
          <p:cNvSpPr txBox="1">
            <a:spLocks noGrp="1"/>
          </p:cNvSpPr>
          <p:nvPr>
            <p:ph type="title"/>
          </p:nvPr>
        </p:nvSpPr>
        <p:spPr>
          <a:xfrm>
            <a:off x="606268" y="383265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Вам пришло письмо – 2 минуты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417" name="Google Shape;417;p44"/>
          <p:cNvSpPr txBox="1"/>
          <p:nvPr/>
        </p:nvSpPr>
        <p:spPr>
          <a:xfrm>
            <a:off x="630652" y="1746931"/>
            <a:ext cx="105156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Стань первым обладателем IPhone XX в России!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Совсем недавно в театре Стива Джобса, построенного в этом году, прошла презентация новых изделий от компании Apple, среди них и юбилейная модель Iphone ХX. «Первый Iphone изменил мир на десятилетие, а новый Iphone изменит мир на следующие 10 лет» — под таким девизом прошла презентация новой модели.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Новый флагман совершил очередную революцию! Помимо нового дизайна и самой 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мощной начинки в мире, IPhone теперь может снимать под водой на глубине 40 метров 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и его можно ронять с высоты 20 метров – и наш смартфон выживет!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Новый уникальный дизайн - лавандовый цвет и с котиками. Стань первым обладателем IPhone XX уже сегодня - поучаствуй в розыгрыше смартфонов! Чтобы поучаствовать 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 розыгрыше пришли 100 рублей на номер телефона +7 980 055 05 96.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8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Решение игроков:</a:t>
            </a:r>
            <a:endParaRPr sz="18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18" name="Google Shape;418;p44">
            <a:hlinkClick r:id="rId5" action="ppaction://hlinksldjump"/>
          </p:cNvPr>
          <p:cNvSpPr/>
          <p:nvPr/>
        </p:nvSpPr>
        <p:spPr>
          <a:xfrm>
            <a:off x="765120" y="6241458"/>
            <a:ext cx="26079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rgbClr val="12672F"/>
                </a:solidFill>
                <a:latin typeface="Play"/>
                <a:ea typeface="Play"/>
                <a:cs typeface="Play"/>
                <a:sym typeface="Play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Да, отправлю деньги</a:t>
            </a:r>
            <a:endParaRPr sz="1800">
              <a:solidFill>
                <a:srgbClr val="12672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19" name="Google Shape;419;p44">
            <a:hlinkClick r:id="rId4" action="ppaction://hlinksldjump"/>
          </p:cNvPr>
          <p:cNvSpPr/>
          <p:nvPr/>
        </p:nvSpPr>
        <p:spPr>
          <a:xfrm>
            <a:off x="3546763" y="6241740"/>
            <a:ext cx="30684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rgbClr val="12672F"/>
                </a:solidFill>
                <a:latin typeface="Play"/>
                <a:ea typeface="Play"/>
                <a:cs typeface="Play"/>
                <a:sym typeface="Play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Нет, не отправлю деньги</a:t>
            </a:r>
            <a:endParaRPr sz="1800">
              <a:solidFill>
                <a:srgbClr val="1267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2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5"/>
          <p:cNvSpPr txBox="1">
            <a:spLocks noGrp="1"/>
          </p:cNvSpPr>
          <p:nvPr>
            <p:ph type="title"/>
          </p:nvPr>
        </p:nvSpPr>
        <p:spPr>
          <a:xfrm>
            <a:off x="646494" y="392690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Да, отправлю деньги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426" name="Google Shape;426;p45"/>
          <p:cNvSpPr txBox="1"/>
          <p:nvPr/>
        </p:nvSpPr>
        <p:spPr>
          <a:xfrm>
            <a:off x="658686" y="1855089"/>
            <a:ext cx="7825819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Увы, вы потеряли 100 рублей.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Это были мошенники и вместо телефона,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они вам прислали картонный смартфон.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2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6"/>
          <p:cNvSpPr txBox="1">
            <a:spLocks noGrp="1"/>
          </p:cNvSpPr>
          <p:nvPr>
            <p:ph type="title"/>
          </p:nvPr>
        </p:nvSpPr>
        <p:spPr>
          <a:xfrm>
            <a:off x="609032" y="367171"/>
            <a:ext cx="10515600" cy="344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Нет, не отправлю деньги</a:t>
            </a:r>
            <a:br>
              <a:rPr lang="ru-RU" sz="4000" b="1">
                <a:latin typeface="Play"/>
                <a:ea typeface="Play"/>
                <a:cs typeface="Play"/>
                <a:sym typeface="Play"/>
              </a:rPr>
            </a:br>
            <a:r>
              <a:rPr lang="ru-RU" b="1"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b="1">
                <a:latin typeface="Play"/>
                <a:ea typeface="Play"/>
                <a:cs typeface="Play"/>
                <a:sym typeface="Play"/>
              </a:rPr>
            </a:b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433" name="Google Shape;433;p46"/>
          <p:cNvSpPr txBox="1"/>
          <p:nvPr/>
        </p:nvSpPr>
        <p:spPr>
          <a:xfrm>
            <a:off x="645608" y="1842897"/>
            <a:ext cx="7825819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Это было правильное решение, ведь это были мошенники. А вы могли потерять 100 рублей.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39" name="Google Shape;439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40" name="Google Shape;44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8"/>
          <p:cNvSpPr txBox="1"/>
          <p:nvPr/>
        </p:nvSpPr>
        <p:spPr>
          <a:xfrm>
            <a:off x="809397" y="510130"/>
            <a:ext cx="7948334" cy="284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544"/>
              </a:buClr>
              <a:buSzPts val="5400"/>
              <a:buFont typeface="Play"/>
              <a:buNone/>
            </a:pPr>
            <a:r>
              <a:rPr lang="ru-RU" sz="5400" b="1">
                <a:solidFill>
                  <a:srgbClr val="484544"/>
                </a:solidFill>
                <a:latin typeface="Play"/>
                <a:ea typeface="Play"/>
                <a:cs typeface="Play"/>
                <a:sym typeface="Play"/>
              </a:rPr>
              <a:t>Спасибо за игру!</a:t>
            </a:r>
            <a:endParaRPr sz="5400" b="1">
              <a:solidFill>
                <a:srgbClr val="484544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7315" y="2861297"/>
            <a:ext cx="5231885" cy="342520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622110" y="1847897"/>
            <a:ext cx="6424866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Риски повреждения </a:t>
            </a:r>
            <a:endParaRPr sz="24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или утраты имущества </a:t>
            </a: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семьи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например, машина попала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 аварию или квартиру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затопили соседи.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606235" y="7515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ru-RU" sz="4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Какие бывают риски?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605346" y="626023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ru-RU" b="1">
                <a:latin typeface="Play"/>
                <a:ea typeface="Play"/>
                <a:cs typeface="Play"/>
                <a:sym typeface="Play"/>
              </a:rPr>
              <a:t>Как защитить себя </a:t>
            </a:r>
            <a:br>
              <a:rPr lang="ru-RU" b="1">
                <a:latin typeface="Play"/>
                <a:ea typeface="Play"/>
                <a:cs typeface="Play"/>
                <a:sym typeface="Play"/>
              </a:rPr>
            </a:br>
            <a:r>
              <a:rPr lang="ru-RU" b="1">
                <a:latin typeface="Play"/>
                <a:ea typeface="Play"/>
                <a:cs typeface="Play"/>
                <a:sym typeface="Play"/>
              </a:rPr>
              <a:t>от неприятных последствий?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128" name="Google Shape;128;p6"/>
          <p:cNvSpPr txBox="1"/>
          <p:nvPr/>
        </p:nvSpPr>
        <p:spPr>
          <a:xfrm>
            <a:off x="1511701" y="5427686"/>
            <a:ext cx="39145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Подушка безопасности</a:t>
            </a:r>
            <a:endParaRPr sz="24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7051118" y="5427686"/>
            <a:ext cx="39145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Страхование</a:t>
            </a:r>
            <a:endParaRPr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8562" y="3051544"/>
            <a:ext cx="3332957" cy="146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888" y="2780459"/>
            <a:ext cx="1511431" cy="192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605346" y="414719"/>
            <a:ext cx="10515600" cy="94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Подушка безопасности — это</a:t>
            </a:r>
            <a:endParaRPr/>
          </a:p>
        </p:txBody>
      </p:sp>
      <p:sp>
        <p:nvSpPr>
          <p:cNvPr id="137" name="Google Shape;137;p7"/>
          <p:cNvSpPr txBox="1"/>
          <p:nvPr/>
        </p:nvSpPr>
        <p:spPr>
          <a:xfrm>
            <a:off x="625510" y="1850765"/>
            <a:ext cx="10180002" cy="577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AB430"/>
              </a:buClr>
              <a:buSzPts val="2400"/>
              <a:buFont typeface="Merriweather Sans"/>
              <a:buChar char="◆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Сумма, которую ты можешь отложить после того, как удовлетворишь свои базовые потребности и совершишь все   запланированные траты. Она зависит от размера твоих расходов. У каждого человека свои требования к сумме, на которую можно прожить (это зависит и от места проживания и от образа жизни).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FAB430"/>
              </a:buClr>
              <a:buSzPts val="2400"/>
              <a:buFont typeface="Merriweather Sans"/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AB430"/>
              </a:buClr>
              <a:buSzPts val="2400"/>
              <a:buFont typeface="Merriweather Sans"/>
              <a:buChar char="◆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Денежный запас может поддержать тебя в тяжелые времена (когда уволили, есть проблемы со здоровьем, нужно срочно переехать и так далее), дать возможность остановиться и подумать, что делать дальше. 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FAB430"/>
              </a:buClr>
              <a:buSzPts val="2400"/>
              <a:buFont typeface="Merriweather Sans"/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6844" y="5219700"/>
            <a:ext cx="37338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605346" y="414719"/>
            <a:ext cx="10515600" cy="94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Подушка безопасности — это</a:t>
            </a:r>
            <a:endParaRPr/>
          </a:p>
        </p:txBody>
      </p:sp>
      <p:sp>
        <p:nvSpPr>
          <p:cNvPr id="144" name="Google Shape;144;p8"/>
          <p:cNvSpPr txBox="1"/>
          <p:nvPr/>
        </p:nvSpPr>
        <p:spPr>
          <a:xfrm>
            <a:off x="4011486" y="2459142"/>
            <a:ext cx="9024904" cy="24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Желательно иметь в резерве </a:t>
            </a:r>
            <a:endParaRPr sz="24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столько денег, чтобы можно было </a:t>
            </a:r>
            <a:endParaRPr sz="24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прожить полгода без доходов.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6844" y="5219700"/>
            <a:ext cx="37338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9413" y="3306774"/>
            <a:ext cx="5224710" cy="392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5205" y="2025714"/>
            <a:ext cx="6010860" cy="2473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605346" y="402527"/>
            <a:ext cx="105156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ru-RU" sz="4000" b="1">
                <a:latin typeface="Play"/>
                <a:ea typeface="Play"/>
                <a:cs typeface="Play"/>
                <a:sym typeface="Play"/>
              </a:rPr>
              <a:t>Как работает страхование?</a:t>
            </a:r>
            <a:r>
              <a:rPr lang="ru-RU" b="0"/>
              <a:t/>
            </a:r>
            <a:br>
              <a:rPr lang="ru-RU" b="0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154" name="Google Shape;154;p9"/>
          <p:cNvSpPr txBox="1"/>
          <p:nvPr/>
        </p:nvSpPr>
        <p:spPr>
          <a:xfrm>
            <a:off x="642555" y="1845505"/>
            <a:ext cx="9882539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3B88D"/>
              </a:buClr>
              <a:buSzPts val="2400"/>
              <a:buFont typeface="Merriweather Sans"/>
              <a:buChar char="◆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Мы приходим в страховую компанию и говорим ей о том,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 что мы хотели бы защититься от того или иного риска.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93B88D"/>
              </a:buClr>
              <a:buSzPts val="2400"/>
              <a:buFont typeface="Merriweather Sans"/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3B88D"/>
              </a:buClr>
              <a:buSzPts val="2400"/>
              <a:buFont typeface="Merriweather Sans"/>
              <a:buChar char="◆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Компания берет с нас небольшую сумму денег в качестве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 оплаты ее услуг и заключает с нами договор на определённый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 промежуток времени.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93B88D"/>
              </a:buClr>
              <a:buSzPts val="2400"/>
              <a:buFont typeface="Merriweather Sans"/>
              <a:buNone/>
            </a:pP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3B88D"/>
              </a:buClr>
              <a:buSzPts val="2400"/>
              <a:buFont typeface="Merriweather Sans"/>
              <a:buChar char="◆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 случае, если в течение всего срока нашего договора риск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так и не наступил, компания забирает оплаченную нами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 сумму денег себе в качестве вознаграждения за ее услуги.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93B88D"/>
              </a:buClr>
              <a:buSzPts val="2200"/>
              <a:buFont typeface="Merriweather Sans"/>
              <a:buNone/>
            </a:pP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93B88D"/>
              </a:buClr>
              <a:buSzPts val="2200"/>
              <a:buFont typeface="Merriweather Sans"/>
              <a:buNone/>
            </a:pPr>
            <a:endParaRPr sz="2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93B88D"/>
              </a:buClr>
              <a:buSzPts val="1600"/>
              <a:buFont typeface="Merriweather Sans"/>
              <a:buNone/>
            </a:pPr>
            <a:endParaRPr sz="1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ru-RU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1824" y="4334691"/>
            <a:ext cx="1981265" cy="2523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Microsoft Office PowerPoint</Application>
  <PresentationFormat>Произвольный</PresentationFormat>
  <Paragraphs>232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Play</vt:lpstr>
      <vt:lpstr>Calibri</vt:lpstr>
      <vt:lpstr>Merriweather Sans</vt:lpstr>
      <vt:lpstr>Тема Office</vt:lpstr>
      <vt:lpstr>Презентация PowerPoint</vt:lpstr>
      <vt:lpstr>Что объединяет эти картинки?</vt:lpstr>
      <vt:lpstr>Презентация PowerPoint</vt:lpstr>
      <vt:lpstr>Какие бывают риски?  </vt:lpstr>
      <vt:lpstr>Презентация PowerPoint</vt:lpstr>
      <vt:lpstr>Как защитить себя  от неприятных последствий?  </vt:lpstr>
      <vt:lpstr>Подушка безопасности — это</vt:lpstr>
      <vt:lpstr>Подушка безопасности — это</vt:lpstr>
      <vt:lpstr>Как работает страхование?  </vt:lpstr>
      <vt:lpstr>Как работает страхование?  </vt:lpstr>
      <vt:lpstr>Презентация PowerPoint</vt:lpstr>
      <vt:lpstr>Презентация PowerPoint</vt:lpstr>
      <vt:lpstr>Правила игры – события  </vt:lpstr>
      <vt:lpstr>Презентация PowerPoint</vt:lpstr>
      <vt:lpstr>Презентация PowerPoint</vt:lpstr>
      <vt:lpstr>Покупка страховки – 2 минуты   </vt:lpstr>
      <vt:lpstr>Время для событий – 3 минуты  </vt:lpstr>
      <vt:lpstr>Вам пришло письмо– 2 минуты  </vt:lpstr>
      <vt:lpstr>Да, я куплю лотерею  </vt:lpstr>
      <vt:lpstr>Нет, я не буду покупать лотерею  </vt:lpstr>
      <vt:lpstr>Презентация PowerPoint</vt:lpstr>
      <vt:lpstr>Покупка страховки – 2 минуты  </vt:lpstr>
      <vt:lpstr>Время для событий – 3 минуты  </vt:lpstr>
      <vt:lpstr>Вам пришло письмо – 2 минуты  </vt:lpstr>
      <vt:lpstr>Да, отправлю номер карты и CVV код  </vt:lpstr>
      <vt:lpstr>Нет, не отправлю номер карты и CVV код   </vt:lpstr>
      <vt:lpstr>Презентация PowerPoint</vt:lpstr>
      <vt:lpstr>Покупка страховки – 2 минуты  </vt:lpstr>
      <vt:lpstr>Время для событий – 3 минуты  </vt:lpstr>
      <vt:lpstr>Вам пришло письмо – 2 минуты  </vt:lpstr>
      <vt:lpstr>Да, отправлю деньги  </vt:lpstr>
      <vt:lpstr>Нет, не отправлю деньги    </vt:lpstr>
      <vt:lpstr>Презентация PowerPoint</vt:lpstr>
      <vt:lpstr>Покупка страховки – 2 минуты  </vt:lpstr>
      <vt:lpstr>Время для событий – 3 минуты  </vt:lpstr>
      <vt:lpstr>Вам пришло письмо – 2 минуты  </vt:lpstr>
      <vt:lpstr>Да, отправлю деньги  </vt:lpstr>
      <vt:lpstr>Нет, не отправлю деньги    </vt:lpstr>
      <vt:lpstr>Презентация PowerPoint</vt:lpstr>
      <vt:lpstr>Покупка страховки – 2 минуты  </vt:lpstr>
      <vt:lpstr>Время для событий – 3 минуты  </vt:lpstr>
      <vt:lpstr>Вам пришло письмо – 2 минуты  </vt:lpstr>
      <vt:lpstr>Да, отправлю деньги  </vt:lpstr>
      <vt:lpstr>Нет, не отправлю деньги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Дунаев</dc:creator>
  <cp:lastModifiedBy>Анастасия Гаранина</cp:lastModifiedBy>
  <cp:revision>1</cp:revision>
  <dcterms:created xsi:type="dcterms:W3CDTF">2020-12-20T12:11:11Z</dcterms:created>
  <dcterms:modified xsi:type="dcterms:W3CDTF">2022-04-26T02:20:44Z</dcterms:modified>
</cp:coreProperties>
</file>